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charts/chart10.xml" ContentType="application/vnd.openxmlformats-officedocument.drawingml.chart+xml"/>
  <Override PartName="/ppt/charts/chart11.xml" ContentType="application/vnd.openxmlformats-officedocument.drawingml.chart+xml"/>
  <Override PartName="/ppt/theme/themeOverride5.xml" ContentType="application/vnd.openxmlformats-officedocument.themeOverride+xml"/>
  <Override PartName="/ppt/charts/chart12.xml" ContentType="application/vnd.openxmlformats-officedocument.drawingml.chart+xml"/>
  <Override PartName="/ppt/theme/themeOverride6.xml" ContentType="application/vnd.openxmlformats-officedocument.themeOverride+xml"/>
  <Override PartName="/ppt/charts/chart13.xml" ContentType="application/vnd.openxmlformats-officedocument.drawingml.chart+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5" r:id="rId10"/>
    <p:sldId id="266" r:id="rId11"/>
    <p:sldId id="280" r:id="rId12"/>
    <p:sldId id="267" r:id="rId13"/>
    <p:sldId id="268" r:id="rId14"/>
    <p:sldId id="279" r:id="rId15"/>
    <p:sldId id="269" r:id="rId16"/>
    <p:sldId id="278" r:id="rId17"/>
    <p:sldId id="270" r:id="rId18"/>
    <p:sldId id="271" r:id="rId19"/>
    <p:sldId id="272" r:id="rId20"/>
    <p:sldId id="273" r:id="rId21"/>
    <p:sldId id="281" r:id="rId22"/>
    <p:sldId id="274" r:id="rId23"/>
    <p:sldId id="275" r:id="rId24"/>
    <p:sldId id="276" r:id="rId25"/>
    <p:sldId id="277" r:id="rId26"/>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ROAD%20Project\ROAD_Chart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ROAD%20Project\ROAD_Charts.xlsx" TargetMode="Externa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oleObject" Target="file:///D:\ROAD%20Project\ROAD_Char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ROAD%20Project\ROAD_Chart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ROAD%20Project\ROAD_Chart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ROAD%20Project\ROAD_Charts.xlsx" TargetMode="Externa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lgn="ctr">
              <a:defRPr/>
            </a:pPr>
            <a:r>
              <a:rPr lang="en-US"/>
              <a:t>Fig. 1.1 What is your gender?</a:t>
            </a:r>
          </a:p>
        </c:rich>
      </c:tx>
      <c:layout>
        <c:manualLayout>
          <c:xMode val="edge"/>
          <c:yMode val="edge"/>
          <c:x val="0.29611683885511597"/>
          <c:y val="4.0606486087891996E-2"/>
        </c:manualLayout>
      </c:layout>
      <c:overlay val="0"/>
      <c:spPr>
        <a:noFill/>
        <a:ln>
          <a:noFill/>
        </a:ln>
        <a:effectLst/>
      </c:spPr>
    </c:title>
    <c:autoTitleDeleted val="0"/>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Lbl>
              <c:idx val="0"/>
              <c:tx>
                <c:rich>
                  <a:bodyPr/>
                  <a:lstStyle/>
                  <a:p>
                    <a:r>
                      <a:rPr lang="ro-MO"/>
                      <a:t>1</a:t>
                    </a:r>
                    <a:r>
                      <a:rPr lang="en-US"/>
                      <a:t>%</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C9-404E-AB5D-2C6AD5705900}"/>
                </c:ext>
              </c:extLst>
            </c:dLbl>
            <c:spPr>
              <a:noFill/>
              <a:ln>
                <a:noFill/>
              </a:ln>
              <a:effectLst/>
            </c:spPr>
            <c:txPr>
              <a:bodyPr rot="0" vert="horz"/>
              <a:lstStyle/>
              <a:p>
                <a:pPr>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'1.7'!$A$71:$A$73</c:f>
              <c:strCache>
                <c:ptCount val="3"/>
                <c:pt idx="0">
                  <c:v>Prefer not to say</c:v>
                </c:pt>
                <c:pt idx="1">
                  <c:v>Male</c:v>
                </c:pt>
                <c:pt idx="2">
                  <c:v>Female</c:v>
                </c:pt>
              </c:strCache>
            </c:strRef>
          </c:cat>
          <c:val>
            <c:numRef>
              <c:f>'1.7'!$C$71:$C$73</c:f>
              <c:numCache>
                <c:formatCode>0%</c:formatCode>
                <c:ptCount val="3"/>
                <c:pt idx="0">
                  <c:v>1.5151515151515152E-2</c:v>
                </c:pt>
                <c:pt idx="1">
                  <c:v>0.43939393939393939</c:v>
                </c:pt>
                <c:pt idx="2">
                  <c:v>0.54545454545454541</c:v>
                </c:pt>
              </c:numCache>
            </c:numRef>
          </c:val>
          <c:extLst>
            <c:ext xmlns:c16="http://schemas.microsoft.com/office/drawing/2014/chart" uri="{C3380CC4-5D6E-409C-BE32-E72D297353CC}">
              <c16:uniqueId val="{00000000-D142-41A7-931D-B0097E49DA28}"/>
            </c:ext>
          </c:extLst>
        </c:ser>
        <c:dLbls>
          <c:dLblPos val="outEnd"/>
          <c:showLegendKey val="0"/>
          <c:showVal val="1"/>
          <c:showCatName val="0"/>
          <c:showSerName val="0"/>
          <c:showPercent val="0"/>
          <c:showBubbleSize val="0"/>
        </c:dLbls>
        <c:gapWidth val="100"/>
        <c:axId val="228190720"/>
        <c:axId val="52363840"/>
      </c:barChart>
      <c:catAx>
        <c:axId val="228190720"/>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vert="horz"/>
          <a:lstStyle/>
          <a:p>
            <a:pPr>
              <a:defRPr/>
            </a:pPr>
            <a:endParaRPr lang="fi-FI"/>
          </a:p>
        </c:txPr>
        <c:crossAx val="52363840"/>
        <c:crosses val="autoZero"/>
        <c:auto val="1"/>
        <c:lblAlgn val="ctr"/>
        <c:lblOffset val="100"/>
        <c:noMultiLvlLbl val="0"/>
      </c:catAx>
      <c:valAx>
        <c:axId val="52363840"/>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fi-FI"/>
          </a:p>
        </c:txPr>
        <c:crossAx val="22819072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bg1"/>
      </a:solidFill>
      <a:round/>
    </a:ln>
    <a:effectLst/>
  </c:spPr>
  <c:txPr>
    <a:bodyPr/>
    <a:lstStyle/>
    <a:p>
      <a:pPr>
        <a:defRPr sz="1400"/>
      </a:pPr>
      <a:endParaRPr lang="fi-FI"/>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solidFill>
                  <a:schemeClr val="tx1"/>
                </a:solidFill>
              </a:defRPr>
            </a:pPr>
            <a:r>
              <a:rPr lang="en-US" dirty="0">
                <a:solidFill>
                  <a:schemeClr val="tx1"/>
                </a:solidFill>
              </a:rPr>
              <a:t>2.</a:t>
            </a:r>
            <a:r>
              <a:rPr lang="ro-MO" dirty="0">
                <a:solidFill>
                  <a:schemeClr val="tx1"/>
                </a:solidFill>
              </a:rPr>
              <a:t>3</a:t>
            </a:r>
            <a:r>
              <a:rPr lang="en-US" dirty="0">
                <a:solidFill>
                  <a:schemeClr val="tx1"/>
                </a:solidFill>
              </a:rPr>
              <a:t> What are the main sources of funding for your activity</a:t>
            </a:r>
            <a:r>
              <a:rPr lang="ro-MO" dirty="0">
                <a:solidFill>
                  <a:schemeClr val="tx1"/>
                </a:solidFill>
              </a:rPr>
              <a:t> (mult. </a:t>
            </a:r>
            <a:r>
              <a:rPr lang="ro-MO" dirty="0" err="1">
                <a:solidFill>
                  <a:schemeClr val="tx1"/>
                </a:solidFill>
              </a:rPr>
              <a:t>choice</a:t>
            </a:r>
            <a:r>
              <a:rPr lang="ro-MO" dirty="0">
                <a:solidFill>
                  <a:schemeClr val="tx1"/>
                </a:solidFill>
              </a:rPr>
              <a:t>)</a:t>
            </a:r>
            <a:r>
              <a:rPr lang="en-US" dirty="0">
                <a:solidFill>
                  <a:schemeClr val="tx1"/>
                </a:solidFill>
              </a:rPr>
              <a:t> </a:t>
            </a:r>
          </a:p>
        </c:rich>
      </c:tx>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vert="horz"/>
              <a:lstStyle/>
              <a:p>
                <a:pPr>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'2.5'!$A$71:$A$76</c:f>
              <c:strCache>
                <c:ptCount val="6"/>
                <c:pt idx="0">
                  <c:v>Credits from private persons</c:v>
                </c:pt>
                <c:pt idx="1">
                  <c:v>Levy from partners</c:v>
                </c:pt>
                <c:pt idx="2">
                  <c:v>Membership fees</c:v>
                </c:pt>
                <c:pt idx="3">
                  <c:v>Non-refundable funds from other sources (private foundations)</c:v>
                </c:pt>
                <c:pt idx="4">
                  <c:v>Own funds (including reinvested earnings)</c:v>
                </c:pt>
                <c:pt idx="5">
                  <c:v>Non-refundable funds from EU</c:v>
                </c:pt>
              </c:strCache>
            </c:strRef>
          </c:cat>
          <c:val>
            <c:numRef>
              <c:f>'2.5'!$C$71:$C$76</c:f>
              <c:numCache>
                <c:formatCode>0%</c:formatCode>
                <c:ptCount val="6"/>
                <c:pt idx="0">
                  <c:v>1.5151515151515152E-2</c:v>
                </c:pt>
                <c:pt idx="1">
                  <c:v>1.5151515151515152E-2</c:v>
                </c:pt>
                <c:pt idx="2">
                  <c:v>3.0303030303030304E-2</c:v>
                </c:pt>
                <c:pt idx="3">
                  <c:v>0.40909090909090912</c:v>
                </c:pt>
                <c:pt idx="4">
                  <c:v>0.42424242424242425</c:v>
                </c:pt>
                <c:pt idx="5">
                  <c:v>0.5</c:v>
                </c:pt>
              </c:numCache>
            </c:numRef>
          </c:val>
          <c:extLst>
            <c:ext xmlns:c16="http://schemas.microsoft.com/office/drawing/2014/chart" uri="{C3380CC4-5D6E-409C-BE32-E72D297353CC}">
              <c16:uniqueId val="{00000000-0ABD-441D-9403-C1BA3812D28B}"/>
            </c:ext>
          </c:extLst>
        </c:ser>
        <c:dLbls>
          <c:dLblPos val="outEnd"/>
          <c:showLegendKey val="0"/>
          <c:showVal val="1"/>
          <c:showCatName val="0"/>
          <c:showSerName val="0"/>
          <c:showPercent val="0"/>
          <c:showBubbleSize val="0"/>
        </c:dLbls>
        <c:gapWidth val="182"/>
        <c:axId val="230237184"/>
        <c:axId val="153893632"/>
      </c:barChart>
      <c:catAx>
        <c:axId val="2302371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solidFill>
              </a:defRPr>
            </a:pPr>
            <a:endParaRPr lang="fi-FI"/>
          </a:p>
        </c:txPr>
        <c:crossAx val="153893632"/>
        <c:crosses val="autoZero"/>
        <c:auto val="1"/>
        <c:lblAlgn val="ctr"/>
        <c:lblOffset val="100"/>
        <c:noMultiLvlLbl val="0"/>
      </c:catAx>
      <c:valAx>
        <c:axId val="1538936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fi-FI"/>
          </a:p>
        </c:txPr>
        <c:crossAx val="23023718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a:solidFill>
            <a:schemeClr val="accent1">
              <a:lumMod val="50000"/>
            </a:schemeClr>
          </a:solidFill>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dirty="0"/>
              <a:t>Fig. 3.1 </a:t>
            </a:r>
            <a:r>
              <a:rPr lang="en-US" sz="1440" b="1" i="0" u="none" strike="noStrike" baseline="0" dirty="0">
                <a:effectLst/>
              </a:rPr>
              <a:t>On a scale from 1 to 5 (with 1 being not at all likely and 5 being extremely likely) </a:t>
            </a:r>
            <a:r>
              <a:rPr lang="ro-MO" sz="1440" b="1" i="0" u="none" strike="noStrike" baseline="0" dirty="0">
                <a:effectLst/>
              </a:rPr>
              <a:t>- </a:t>
            </a:r>
            <a:r>
              <a:rPr lang="en-US" dirty="0"/>
              <a:t>How likely do you think that the following demographic factors raise difficulty in creating partnerships?</a:t>
            </a:r>
          </a:p>
        </c:rich>
      </c:tx>
      <c:overlay val="0"/>
      <c:spPr>
        <a:noFill/>
        <a:ln>
          <a:noFill/>
        </a:ln>
        <a:effectLst/>
      </c:spPr>
    </c:title>
    <c:autoTitleDeleted val="0"/>
    <c:plotArea>
      <c:layout/>
      <c:barChart>
        <c:barDir val="bar"/>
        <c:grouping val="stacked"/>
        <c:varyColors val="0"/>
        <c:ser>
          <c:idx val="0"/>
          <c:order val="0"/>
          <c:tx>
            <c:strRef>
              <c:f>'3.2'!$A$72</c:f>
              <c:strCache>
                <c:ptCount val="1"/>
                <c:pt idx="0">
                  <c:v>1</c:v>
                </c:pt>
              </c:strCache>
            </c:strRef>
          </c:tx>
          <c:spPr>
            <a:solidFill>
              <a:schemeClr val="accent1"/>
            </a:solidFill>
            <a:ln>
              <a:noFill/>
            </a:ln>
            <a:effectLst/>
          </c:spPr>
          <c:invertIfNegative val="0"/>
          <c:dLbls>
            <c:dLbl>
              <c:idx val="1"/>
              <c:layout>
                <c:manualLayout>
                  <c:x val="-6.4620355411955559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37-44F2-95C2-147F4DE18547}"/>
                </c:ext>
              </c:extLst>
            </c:dLbl>
            <c:dLbl>
              <c:idx val="2"/>
              <c:delete val="1"/>
              <c:extLst>
                <c:ext xmlns:c15="http://schemas.microsoft.com/office/drawing/2012/chart" uri="{CE6537A1-D6FC-4f65-9D91-7224C49458BB}"/>
                <c:ext xmlns:c16="http://schemas.microsoft.com/office/drawing/2014/chart" uri="{C3380CC4-5D6E-409C-BE32-E72D297353CC}">
                  <c16:uniqueId val="{00000001-9E37-44F2-95C2-147F4DE18547}"/>
                </c:ext>
              </c:extLst>
            </c:dLbl>
            <c:dLbl>
              <c:idx val="4"/>
              <c:layout>
                <c:manualLayout>
                  <c:x val="-8.6160473882606354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37-44F2-95C2-147F4DE18547}"/>
                </c:ext>
              </c:extLst>
            </c:dLbl>
            <c:spPr>
              <a:noFill/>
              <a:ln>
                <a:noFill/>
              </a:ln>
              <a:effectLst/>
            </c:spPr>
            <c:txPr>
              <a:bodyPr rot="0" vert="horz"/>
              <a:lstStyle/>
              <a:p>
                <a:pPr>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'3.2'!$B$71:$F$71</c:f>
              <c:strCache>
                <c:ptCount val="5"/>
                <c:pt idx="0">
                  <c:v>Population size in the specific area</c:v>
                </c:pt>
                <c:pt idx="1">
                  <c:v>Ageing population in the specific area</c:v>
                </c:pt>
                <c:pt idx="2">
                  <c:v>Divergences in a community's income levels</c:v>
                </c:pt>
                <c:pt idx="3">
                  <c:v>Ethnic diversity</c:v>
                </c:pt>
                <c:pt idx="4">
                  <c:v>Lack of skilled human resource</c:v>
                </c:pt>
              </c:strCache>
            </c:strRef>
          </c:cat>
          <c:val>
            <c:numRef>
              <c:f>'3.2'!$B$72:$F$72</c:f>
              <c:numCache>
                <c:formatCode>0%</c:formatCode>
                <c:ptCount val="5"/>
                <c:pt idx="0">
                  <c:v>7.575757575757576E-2</c:v>
                </c:pt>
                <c:pt idx="1">
                  <c:v>3.0769230769230771E-2</c:v>
                </c:pt>
                <c:pt idx="2">
                  <c:v>0</c:v>
                </c:pt>
                <c:pt idx="3">
                  <c:v>0.12121212121212122</c:v>
                </c:pt>
                <c:pt idx="4">
                  <c:v>3.0303030303030304E-2</c:v>
                </c:pt>
              </c:numCache>
            </c:numRef>
          </c:val>
          <c:extLst>
            <c:ext xmlns:c16="http://schemas.microsoft.com/office/drawing/2014/chart" uri="{C3380CC4-5D6E-409C-BE32-E72D297353CC}">
              <c16:uniqueId val="{00000003-9E37-44F2-95C2-147F4DE18547}"/>
            </c:ext>
          </c:extLst>
        </c:ser>
        <c:ser>
          <c:idx val="1"/>
          <c:order val="1"/>
          <c:tx>
            <c:strRef>
              <c:f>'3.2'!$A$73</c:f>
              <c:strCache>
                <c:ptCount val="1"/>
                <c:pt idx="0">
                  <c:v>2</c:v>
                </c:pt>
              </c:strCache>
            </c:strRef>
          </c:tx>
          <c:spPr>
            <a:solidFill>
              <a:schemeClr val="accent2"/>
            </a:solidFill>
            <a:ln>
              <a:noFill/>
            </a:ln>
            <a:effectLst/>
          </c:spPr>
          <c:invertIfNegative val="0"/>
          <c:dLbls>
            <c:spPr>
              <a:noFill/>
              <a:ln>
                <a:noFill/>
              </a:ln>
              <a:effectLst/>
            </c:spPr>
            <c:txPr>
              <a:bodyPr rot="0" vert="horz"/>
              <a:lstStyle/>
              <a:p>
                <a:pPr>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'3.2'!$B$71:$F$71</c:f>
              <c:strCache>
                <c:ptCount val="5"/>
                <c:pt idx="0">
                  <c:v>Population size in the specific area</c:v>
                </c:pt>
                <c:pt idx="1">
                  <c:v>Ageing population in the specific area</c:v>
                </c:pt>
                <c:pt idx="2">
                  <c:v>Divergences in a community's income levels</c:v>
                </c:pt>
                <c:pt idx="3">
                  <c:v>Ethnic diversity</c:v>
                </c:pt>
                <c:pt idx="4">
                  <c:v>Lack of skilled human resource</c:v>
                </c:pt>
              </c:strCache>
            </c:strRef>
          </c:cat>
          <c:val>
            <c:numRef>
              <c:f>'3.2'!$B$73:$F$73</c:f>
              <c:numCache>
                <c:formatCode>0%</c:formatCode>
                <c:ptCount val="5"/>
                <c:pt idx="0">
                  <c:v>0.16666666666666666</c:v>
                </c:pt>
                <c:pt idx="1">
                  <c:v>0.12307692307692308</c:v>
                </c:pt>
                <c:pt idx="2">
                  <c:v>0.10606060606060606</c:v>
                </c:pt>
                <c:pt idx="3">
                  <c:v>0.22727272727272727</c:v>
                </c:pt>
                <c:pt idx="4">
                  <c:v>4.5454545454545456E-2</c:v>
                </c:pt>
              </c:numCache>
            </c:numRef>
          </c:val>
          <c:extLst>
            <c:ext xmlns:c16="http://schemas.microsoft.com/office/drawing/2014/chart" uri="{C3380CC4-5D6E-409C-BE32-E72D297353CC}">
              <c16:uniqueId val="{00000004-9E37-44F2-95C2-147F4DE18547}"/>
            </c:ext>
          </c:extLst>
        </c:ser>
        <c:ser>
          <c:idx val="2"/>
          <c:order val="2"/>
          <c:tx>
            <c:strRef>
              <c:f>'3.2'!$A$74</c:f>
              <c:strCache>
                <c:ptCount val="1"/>
                <c:pt idx="0">
                  <c:v>3</c:v>
                </c:pt>
              </c:strCache>
            </c:strRef>
          </c:tx>
          <c:spPr>
            <a:solidFill>
              <a:schemeClr val="accent3"/>
            </a:solidFill>
            <a:ln>
              <a:noFill/>
            </a:ln>
            <a:effectLst/>
          </c:spPr>
          <c:invertIfNegative val="0"/>
          <c:dLbls>
            <c:spPr>
              <a:noFill/>
              <a:ln>
                <a:noFill/>
              </a:ln>
              <a:effectLst/>
            </c:spPr>
            <c:txPr>
              <a:bodyPr rot="0" vert="horz"/>
              <a:lstStyle/>
              <a:p>
                <a:pPr>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'3.2'!$B$71:$F$71</c:f>
              <c:strCache>
                <c:ptCount val="5"/>
                <c:pt idx="0">
                  <c:v>Population size in the specific area</c:v>
                </c:pt>
                <c:pt idx="1">
                  <c:v>Ageing population in the specific area</c:v>
                </c:pt>
                <c:pt idx="2">
                  <c:v>Divergences in a community's income levels</c:v>
                </c:pt>
                <c:pt idx="3">
                  <c:v>Ethnic diversity</c:v>
                </c:pt>
                <c:pt idx="4">
                  <c:v>Lack of skilled human resource</c:v>
                </c:pt>
              </c:strCache>
            </c:strRef>
          </c:cat>
          <c:val>
            <c:numRef>
              <c:f>'3.2'!$B$74:$F$74</c:f>
              <c:numCache>
                <c:formatCode>0%</c:formatCode>
                <c:ptCount val="5"/>
                <c:pt idx="0">
                  <c:v>0.30303030303030304</c:v>
                </c:pt>
                <c:pt idx="1">
                  <c:v>0.2</c:v>
                </c:pt>
                <c:pt idx="2">
                  <c:v>0.37878787878787878</c:v>
                </c:pt>
                <c:pt idx="3">
                  <c:v>0.34848484848484851</c:v>
                </c:pt>
                <c:pt idx="4">
                  <c:v>0.18181818181818182</c:v>
                </c:pt>
              </c:numCache>
            </c:numRef>
          </c:val>
          <c:extLst>
            <c:ext xmlns:c16="http://schemas.microsoft.com/office/drawing/2014/chart" uri="{C3380CC4-5D6E-409C-BE32-E72D297353CC}">
              <c16:uniqueId val="{00000005-9E37-44F2-95C2-147F4DE18547}"/>
            </c:ext>
          </c:extLst>
        </c:ser>
        <c:ser>
          <c:idx val="3"/>
          <c:order val="3"/>
          <c:tx>
            <c:strRef>
              <c:f>'3.2'!$A$75</c:f>
              <c:strCache>
                <c:ptCount val="1"/>
                <c:pt idx="0">
                  <c:v>4</c:v>
                </c:pt>
              </c:strCache>
            </c:strRef>
          </c:tx>
          <c:spPr>
            <a:solidFill>
              <a:schemeClr val="accent4"/>
            </a:solidFill>
            <a:ln>
              <a:noFill/>
            </a:ln>
            <a:effectLst/>
          </c:spPr>
          <c:invertIfNegative val="0"/>
          <c:dLbls>
            <c:spPr>
              <a:noFill/>
              <a:ln>
                <a:noFill/>
              </a:ln>
              <a:effectLst/>
            </c:spPr>
            <c:txPr>
              <a:bodyPr rot="0" vert="horz"/>
              <a:lstStyle/>
              <a:p>
                <a:pPr>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'3.2'!$B$71:$F$71</c:f>
              <c:strCache>
                <c:ptCount val="5"/>
                <c:pt idx="0">
                  <c:v>Population size in the specific area</c:v>
                </c:pt>
                <c:pt idx="1">
                  <c:v>Ageing population in the specific area</c:v>
                </c:pt>
                <c:pt idx="2">
                  <c:v>Divergences in a community's income levels</c:v>
                </c:pt>
                <c:pt idx="3">
                  <c:v>Ethnic diversity</c:v>
                </c:pt>
                <c:pt idx="4">
                  <c:v>Lack of skilled human resource</c:v>
                </c:pt>
              </c:strCache>
            </c:strRef>
          </c:cat>
          <c:val>
            <c:numRef>
              <c:f>'3.2'!$B$75:$F$75</c:f>
              <c:numCache>
                <c:formatCode>0%</c:formatCode>
                <c:ptCount val="5"/>
                <c:pt idx="0">
                  <c:v>0.30303030303030304</c:v>
                </c:pt>
                <c:pt idx="1">
                  <c:v>0.32307692307692309</c:v>
                </c:pt>
                <c:pt idx="2">
                  <c:v>0.27272727272727271</c:v>
                </c:pt>
                <c:pt idx="3">
                  <c:v>0.19696969696969696</c:v>
                </c:pt>
                <c:pt idx="4">
                  <c:v>0.31818181818181818</c:v>
                </c:pt>
              </c:numCache>
            </c:numRef>
          </c:val>
          <c:extLst>
            <c:ext xmlns:c16="http://schemas.microsoft.com/office/drawing/2014/chart" uri="{C3380CC4-5D6E-409C-BE32-E72D297353CC}">
              <c16:uniqueId val="{00000006-9E37-44F2-95C2-147F4DE18547}"/>
            </c:ext>
          </c:extLst>
        </c:ser>
        <c:ser>
          <c:idx val="4"/>
          <c:order val="4"/>
          <c:tx>
            <c:strRef>
              <c:f>'3.2'!$A$76</c:f>
              <c:strCache>
                <c:ptCount val="1"/>
                <c:pt idx="0">
                  <c:v>5</c:v>
                </c:pt>
              </c:strCache>
            </c:strRef>
          </c:tx>
          <c:spPr>
            <a:solidFill>
              <a:schemeClr val="accent5"/>
            </a:solidFill>
            <a:ln>
              <a:noFill/>
            </a:ln>
            <a:effectLst/>
          </c:spPr>
          <c:invertIfNegative val="0"/>
          <c:dLbls>
            <c:spPr>
              <a:noFill/>
              <a:ln>
                <a:noFill/>
              </a:ln>
              <a:effectLst/>
            </c:spPr>
            <c:txPr>
              <a:bodyPr rot="0" vert="horz"/>
              <a:lstStyle/>
              <a:p>
                <a:pPr>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'3.2'!$B$71:$F$71</c:f>
              <c:strCache>
                <c:ptCount val="5"/>
                <c:pt idx="0">
                  <c:v>Population size in the specific area</c:v>
                </c:pt>
                <c:pt idx="1">
                  <c:v>Ageing population in the specific area</c:v>
                </c:pt>
                <c:pt idx="2">
                  <c:v>Divergences in a community's income levels</c:v>
                </c:pt>
                <c:pt idx="3">
                  <c:v>Ethnic diversity</c:v>
                </c:pt>
                <c:pt idx="4">
                  <c:v>Lack of skilled human resource</c:v>
                </c:pt>
              </c:strCache>
            </c:strRef>
          </c:cat>
          <c:val>
            <c:numRef>
              <c:f>'3.2'!$B$76:$F$76</c:f>
              <c:numCache>
                <c:formatCode>0%</c:formatCode>
                <c:ptCount val="5"/>
                <c:pt idx="0">
                  <c:v>0.15151515151515152</c:v>
                </c:pt>
                <c:pt idx="1">
                  <c:v>0.32307692307692309</c:v>
                </c:pt>
                <c:pt idx="2">
                  <c:v>0.24242424242424243</c:v>
                </c:pt>
                <c:pt idx="3">
                  <c:v>0.10606060606060606</c:v>
                </c:pt>
                <c:pt idx="4">
                  <c:v>0.42424242424242425</c:v>
                </c:pt>
              </c:numCache>
            </c:numRef>
          </c:val>
          <c:extLst>
            <c:ext xmlns:c16="http://schemas.microsoft.com/office/drawing/2014/chart" uri="{C3380CC4-5D6E-409C-BE32-E72D297353CC}">
              <c16:uniqueId val="{00000007-9E37-44F2-95C2-147F4DE18547}"/>
            </c:ext>
          </c:extLst>
        </c:ser>
        <c:dLbls>
          <c:dLblPos val="ctr"/>
          <c:showLegendKey val="0"/>
          <c:showVal val="1"/>
          <c:showCatName val="0"/>
          <c:showSerName val="0"/>
          <c:showPercent val="0"/>
          <c:showBubbleSize val="0"/>
        </c:dLbls>
        <c:gapWidth val="150"/>
        <c:overlap val="100"/>
        <c:axId val="242625024"/>
        <c:axId val="228765632"/>
      </c:barChart>
      <c:catAx>
        <c:axId val="24262502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200"/>
            </a:pPr>
            <a:endParaRPr lang="fi-FI"/>
          </a:p>
        </c:txPr>
        <c:crossAx val="228765632"/>
        <c:crossesAt val="0"/>
        <c:auto val="1"/>
        <c:lblAlgn val="ctr"/>
        <c:lblOffset val="100"/>
        <c:noMultiLvlLbl val="0"/>
      </c:catAx>
      <c:valAx>
        <c:axId val="22876563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vert="horz"/>
          <a:lstStyle/>
          <a:p>
            <a:pPr>
              <a:defRPr/>
            </a:pPr>
            <a:endParaRPr lang="fi-FI"/>
          </a:p>
        </c:txPr>
        <c:crossAx val="242625024"/>
        <c:crosses val="autoZero"/>
        <c:crossBetween val="between"/>
        <c:minorUnit val="0.2"/>
      </c:valAx>
      <c:spPr>
        <a:noFill/>
        <a:ln>
          <a:noFill/>
        </a:ln>
        <a:effectLst/>
      </c:spPr>
    </c:plotArea>
    <c:legend>
      <c:legendPos val="r"/>
      <c:layout>
        <c:manualLayout>
          <c:xMode val="edge"/>
          <c:yMode val="edge"/>
          <c:x val="0.93667482328698604"/>
          <c:y val="0.4239507553412501"/>
          <c:w val="5.3888924663539402E-2"/>
          <c:h val="0.2671471440662751"/>
        </c:manualLayout>
      </c:layout>
      <c:overlay val="0"/>
      <c:spPr>
        <a:noFill/>
        <a:ln>
          <a:noFill/>
        </a:ln>
        <a:effectLst/>
      </c:spPr>
      <c:txPr>
        <a:bodyPr rot="0" vert="horz"/>
        <a:lstStyle/>
        <a:p>
          <a:pPr>
            <a:defRPr/>
          </a:pPr>
          <a:endParaRPr lang="fi-FI"/>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a:pPr>
      <a:endParaRPr lang="fi-FI"/>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dirty="0"/>
              <a:t>Fig. 3.2 Which actors do you consider to play a significant role in the creation of partnerships</a:t>
            </a:r>
            <a:r>
              <a:rPr lang="ro-MO" dirty="0"/>
              <a:t> (mult. </a:t>
            </a:r>
            <a:r>
              <a:rPr lang="ro-MO" dirty="0" err="1"/>
              <a:t>choice</a:t>
            </a:r>
            <a:r>
              <a:rPr lang="ro-MO" dirty="0"/>
              <a:t>)</a:t>
            </a:r>
            <a:endParaRPr lang="en-US" dirty="0"/>
          </a:p>
        </c:rich>
      </c:tx>
      <c:overlay val="0"/>
      <c:spPr>
        <a:noFill/>
        <a:ln>
          <a:noFill/>
        </a:ln>
        <a:effectLst/>
      </c:spPr>
    </c:title>
    <c:autoTitleDeleted val="0"/>
    <c:plotArea>
      <c:layout/>
      <c:barChart>
        <c:barDir val="col"/>
        <c:grouping val="clustered"/>
        <c:varyColors val="0"/>
        <c:ser>
          <c:idx val="0"/>
          <c:order val="0"/>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C860-49A5-A414-707FCF3C6822}"/>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C860-49A5-A414-707FCF3C6822}"/>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C860-49A5-A414-707FCF3C6822}"/>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C860-49A5-A414-707FCF3C6822}"/>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C860-49A5-A414-707FCF3C6822}"/>
              </c:ext>
            </c:extLst>
          </c:dPt>
          <c:dPt>
            <c:idx val="5"/>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B-C860-49A5-A414-707FCF3C6822}"/>
              </c:ext>
            </c:extLst>
          </c:dPt>
          <c:dPt>
            <c:idx val="6"/>
            <c:invertIfNegative val="0"/>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860-49A5-A414-707FCF3C6822}"/>
              </c:ext>
            </c:extLst>
          </c:dPt>
          <c:dPt>
            <c:idx val="7"/>
            <c:invertIfNegative val="0"/>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C860-49A5-A414-707FCF3C6822}"/>
              </c:ext>
            </c:extLst>
          </c:dPt>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'3.4'!$A$71:$A$78</c:f>
              <c:strCache>
                <c:ptCount val="8"/>
                <c:pt idx="0">
                  <c:v>Professional organizations</c:v>
                </c:pt>
                <c:pt idx="1">
                  <c:v>Regional public institutions</c:v>
                </c:pt>
                <c:pt idx="2">
                  <c:v>Cluster organizations</c:v>
                </c:pt>
                <c:pt idx="3">
                  <c:v>Private enterprises</c:v>
                </c:pt>
                <c:pt idx="4">
                  <c:v>Agricultural and non-agricultural cooperatives</c:v>
                </c:pt>
                <c:pt idx="5">
                  <c:v>Local public institutions</c:v>
                </c:pt>
                <c:pt idx="6">
                  <c:v>NGO's</c:v>
                </c:pt>
                <c:pt idx="7">
                  <c:v>Local Action Groups</c:v>
                </c:pt>
              </c:strCache>
            </c:strRef>
          </c:cat>
          <c:val>
            <c:numRef>
              <c:f>'3.4'!$C$71:$C$78</c:f>
              <c:numCache>
                <c:formatCode>0%</c:formatCode>
                <c:ptCount val="8"/>
                <c:pt idx="0">
                  <c:v>6.0606060606060608E-2</c:v>
                </c:pt>
                <c:pt idx="1">
                  <c:v>0.12121212121212122</c:v>
                </c:pt>
                <c:pt idx="2">
                  <c:v>0.19696969696969696</c:v>
                </c:pt>
                <c:pt idx="3">
                  <c:v>0.2878787878787879</c:v>
                </c:pt>
                <c:pt idx="4">
                  <c:v>0.40909090909090912</c:v>
                </c:pt>
                <c:pt idx="5">
                  <c:v>0.42424242424242425</c:v>
                </c:pt>
                <c:pt idx="6">
                  <c:v>0.68181818181818177</c:v>
                </c:pt>
                <c:pt idx="7">
                  <c:v>0.69696969696969702</c:v>
                </c:pt>
              </c:numCache>
            </c:numRef>
          </c:val>
          <c:extLst>
            <c:ext xmlns:c16="http://schemas.microsoft.com/office/drawing/2014/chart" uri="{C3380CC4-5D6E-409C-BE32-E72D297353CC}">
              <c16:uniqueId val="{00000010-C860-49A5-A414-707FCF3C6822}"/>
            </c:ext>
          </c:extLst>
        </c:ser>
        <c:dLbls>
          <c:showLegendKey val="0"/>
          <c:showVal val="0"/>
          <c:showCatName val="0"/>
          <c:showSerName val="0"/>
          <c:showPercent val="0"/>
          <c:showBubbleSize val="0"/>
        </c:dLbls>
        <c:gapWidth val="100"/>
        <c:axId val="243162112"/>
        <c:axId val="228769088"/>
      </c:barChart>
      <c:catAx>
        <c:axId val="243162112"/>
        <c:scaling>
          <c:orientation val="minMax"/>
        </c:scaling>
        <c:delete val="0"/>
        <c:axPos val="b"/>
        <c:numFmt formatCode="General" sourceLinked="0"/>
        <c:majorTickMark val="out"/>
        <c:minorTickMark val="none"/>
        <c:tickLblPos val="nextTo"/>
        <c:crossAx val="228769088"/>
        <c:crosses val="autoZero"/>
        <c:auto val="1"/>
        <c:lblAlgn val="ctr"/>
        <c:lblOffset val="100"/>
        <c:noMultiLvlLbl val="0"/>
      </c:catAx>
      <c:valAx>
        <c:axId val="228769088"/>
        <c:scaling>
          <c:orientation val="minMax"/>
        </c:scaling>
        <c:delete val="0"/>
        <c:axPos val="l"/>
        <c:majorGridlines/>
        <c:numFmt formatCode="0%" sourceLinked="1"/>
        <c:majorTickMark val="out"/>
        <c:minorTickMark val="none"/>
        <c:tickLblPos val="nextTo"/>
        <c:crossAx val="24316211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a:solidFill>
            <a:schemeClr val="accent1">
              <a:lumMod val="50000"/>
            </a:schemeClr>
          </a:solidFill>
        </a:defRPr>
      </a:pPr>
      <a:endParaRPr lang="fi-FI"/>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dirty="0"/>
              <a:t>3.</a:t>
            </a:r>
            <a:r>
              <a:rPr lang="ro-MO" dirty="0"/>
              <a:t>2</a:t>
            </a:r>
            <a:r>
              <a:rPr lang="en-US" dirty="0"/>
              <a:t> How do you evaluate the following aspects in facilitating a better functioning of partnerships?</a:t>
            </a:r>
          </a:p>
        </c:rich>
      </c:tx>
      <c:overlay val="0"/>
      <c:spPr>
        <a:noFill/>
        <a:ln>
          <a:noFill/>
        </a:ln>
        <a:effectLst/>
      </c:spPr>
    </c:title>
    <c:autoTitleDeleted val="0"/>
    <c:plotArea>
      <c:layout/>
      <c:barChart>
        <c:barDir val="bar"/>
        <c:grouping val="stacked"/>
        <c:varyColors val="0"/>
        <c:ser>
          <c:idx val="0"/>
          <c:order val="0"/>
          <c:tx>
            <c:strRef>
              <c:f>'3.6'!$A$72</c:f>
              <c:strCache>
                <c:ptCount val="1"/>
                <c:pt idx="0">
                  <c:v>None</c:v>
                </c:pt>
              </c:strCache>
            </c:strRef>
          </c:tx>
          <c:spPr>
            <a:solidFill>
              <a:schemeClr val="accent1"/>
            </a:solidFill>
            <a:ln>
              <a:noFill/>
            </a:ln>
            <a:effectLst/>
          </c:spPr>
          <c:invertIfNegative val="0"/>
          <c:dLbls>
            <c:dLbl>
              <c:idx val="0"/>
              <c:layout>
                <c:manualLayout>
                  <c:x val="3.361344537815095E-3"/>
                  <c:y val="3.9370078740157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CDF-4769-9A2A-970F4E07D521}"/>
                </c:ext>
              </c:extLst>
            </c:dLbl>
            <c:dLbl>
              <c:idx val="2"/>
              <c:delete val="1"/>
              <c:extLst>
                <c:ext xmlns:c15="http://schemas.microsoft.com/office/drawing/2012/chart" uri="{CE6537A1-D6FC-4f65-9D91-7224C49458BB}"/>
                <c:ext xmlns:c16="http://schemas.microsoft.com/office/drawing/2014/chart" uri="{C3380CC4-5D6E-409C-BE32-E72D297353CC}">
                  <c16:uniqueId val="{00000001-0CDF-4769-9A2A-970F4E07D521}"/>
                </c:ext>
              </c:extLst>
            </c:dLbl>
            <c:dLbl>
              <c:idx val="3"/>
              <c:delete val="1"/>
              <c:extLst>
                <c:ext xmlns:c15="http://schemas.microsoft.com/office/drawing/2012/chart" uri="{CE6537A1-D6FC-4f65-9D91-7224C49458BB}"/>
                <c:ext xmlns:c16="http://schemas.microsoft.com/office/drawing/2014/chart" uri="{C3380CC4-5D6E-409C-BE32-E72D297353CC}">
                  <c16:uniqueId val="{00000002-0CDF-4769-9A2A-970F4E07D521}"/>
                </c:ext>
              </c:extLst>
            </c:dLbl>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'3.6'!$B$71:$F$71</c:f>
              <c:strCache>
                <c:ptCount val="5"/>
                <c:pt idx="0">
                  <c:v>Availability of information on legal framework</c:v>
                </c:pt>
                <c:pt idx="1">
                  <c:v>Public funds dedicated to cooperation forms</c:v>
                </c:pt>
                <c:pt idx="2">
                  <c:v>Information sessions on cooperation opportunities</c:v>
                </c:pt>
                <c:pt idx="3">
                  <c:v>Events (networking meetings) organized</c:v>
                </c:pt>
                <c:pt idx="4">
                  <c:v>Guides and methodologies for cooperation</c:v>
                </c:pt>
              </c:strCache>
            </c:strRef>
          </c:cat>
          <c:val>
            <c:numRef>
              <c:f>'3.6'!$B$72:$F$72</c:f>
              <c:numCache>
                <c:formatCode>0%</c:formatCode>
                <c:ptCount val="5"/>
                <c:pt idx="0">
                  <c:v>1.5384615384615385E-2</c:v>
                </c:pt>
                <c:pt idx="1">
                  <c:v>3.125E-2</c:v>
                </c:pt>
                <c:pt idx="2">
                  <c:v>0</c:v>
                </c:pt>
                <c:pt idx="3">
                  <c:v>0</c:v>
                </c:pt>
                <c:pt idx="4">
                  <c:v>3.125E-2</c:v>
                </c:pt>
              </c:numCache>
            </c:numRef>
          </c:val>
          <c:extLst>
            <c:ext xmlns:c16="http://schemas.microsoft.com/office/drawing/2014/chart" uri="{C3380CC4-5D6E-409C-BE32-E72D297353CC}">
              <c16:uniqueId val="{00000003-0CDF-4769-9A2A-970F4E07D521}"/>
            </c:ext>
          </c:extLst>
        </c:ser>
        <c:ser>
          <c:idx val="1"/>
          <c:order val="1"/>
          <c:tx>
            <c:strRef>
              <c:f>'3.6'!$A$73</c:f>
              <c:strCache>
                <c:ptCount val="1"/>
                <c:pt idx="0">
                  <c:v>Weak</c:v>
                </c:pt>
              </c:strCache>
            </c:strRef>
          </c:tx>
          <c:spPr>
            <a:solidFill>
              <a:schemeClr val="accent2"/>
            </a:solidFill>
            <a:ln>
              <a:noFill/>
            </a:ln>
            <a:effectLst/>
          </c:spPr>
          <c:invertIfNegative val="0"/>
          <c:dLbls>
            <c:dLbl>
              <c:idx val="0"/>
              <c:layout>
                <c:manualLayout>
                  <c:x val="3.0252100840336135E-2"/>
                  <c:y val="-6.29921259842519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CDF-4769-9A2A-970F4E07D521}"/>
                </c:ext>
              </c:extLst>
            </c:dLbl>
            <c:dLbl>
              <c:idx val="4"/>
              <c:layout>
                <c:manualLayout>
                  <c:x val="4.273504273504234E-3"/>
                  <c:y val="-5.00625782227784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CDF-4769-9A2A-970F4E07D521}"/>
                </c:ext>
              </c:extLst>
            </c:dLbl>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'3.6'!$B$71:$F$71</c:f>
              <c:strCache>
                <c:ptCount val="5"/>
                <c:pt idx="0">
                  <c:v>Availability of information on legal framework</c:v>
                </c:pt>
                <c:pt idx="1">
                  <c:v>Public funds dedicated to cooperation forms</c:v>
                </c:pt>
                <c:pt idx="2">
                  <c:v>Information sessions on cooperation opportunities</c:v>
                </c:pt>
                <c:pt idx="3">
                  <c:v>Events (networking meetings) organized</c:v>
                </c:pt>
                <c:pt idx="4">
                  <c:v>Guides and methodologies for cooperation</c:v>
                </c:pt>
              </c:strCache>
            </c:strRef>
          </c:cat>
          <c:val>
            <c:numRef>
              <c:f>'3.6'!$B$73:$F$73</c:f>
              <c:numCache>
                <c:formatCode>0%</c:formatCode>
                <c:ptCount val="5"/>
                <c:pt idx="0">
                  <c:v>1.5384615384615385E-2</c:v>
                </c:pt>
                <c:pt idx="1">
                  <c:v>6.25E-2</c:v>
                </c:pt>
                <c:pt idx="2">
                  <c:v>7.6923076923076927E-2</c:v>
                </c:pt>
                <c:pt idx="3">
                  <c:v>3.0769230769230771E-2</c:v>
                </c:pt>
                <c:pt idx="4">
                  <c:v>1.5625E-2</c:v>
                </c:pt>
              </c:numCache>
            </c:numRef>
          </c:val>
          <c:extLst>
            <c:ext xmlns:c16="http://schemas.microsoft.com/office/drawing/2014/chart" uri="{C3380CC4-5D6E-409C-BE32-E72D297353CC}">
              <c16:uniqueId val="{00000005-0CDF-4769-9A2A-970F4E07D521}"/>
            </c:ext>
          </c:extLst>
        </c:ser>
        <c:ser>
          <c:idx val="2"/>
          <c:order val="2"/>
          <c:tx>
            <c:strRef>
              <c:f>'3.6'!$A$74</c:f>
              <c:strCache>
                <c:ptCount val="1"/>
                <c:pt idx="0">
                  <c:v>Moderate</c:v>
                </c:pt>
              </c:strCache>
            </c:strRef>
          </c:tx>
          <c:spPr>
            <a:solidFill>
              <a:schemeClr val="accent3"/>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'3.6'!$B$71:$F$71</c:f>
              <c:strCache>
                <c:ptCount val="5"/>
                <c:pt idx="0">
                  <c:v>Availability of information on legal framework</c:v>
                </c:pt>
                <c:pt idx="1">
                  <c:v>Public funds dedicated to cooperation forms</c:v>
                </c:pt>
                <c:pt idx="2">
                  <c:v>Information sessions on cooperation opportunities</c:v>
                </c:pt>
                <c:pt idx="3">
                  <c:v>Events (networking meetings) organized</c:v>
                </c:pt>
                <c:pt idx="4">
                  <c:v>Guides and methodologies for cooperation</c:v>
                </c:pt>
              </c:strCache>
            </c:strRef>
          </c:cat>
          <c:val>
            <c:numRef>
              <c:f>'3.6'!$B$74:$F$74</c:f>
              <c:numCache>
                <c:formatCode>0%</c:formatCode>
                <c:ptCount val="5"/>
                <c:pt idx="0">
                  <c:v>0.16923076923076924</c:v>
                </c:pt>
                <c:pt idx="1">
                  <c:v>0.125</c:v>
                </c:pt>
                <c:pt idx="2">
                  <c:v>0.13846153846153847</c:v>
                </c:pt>
                <c:pt idx="3">
                  <c:v>0.1076923076923077</c:v>
                </c:pt>
                <c:pt idx="4">
                  <c:v>0.1875</c:v>
                </c:pt>
              </c:numCache>
            </c:numRef>
          </c:val>
          <c:extLst>
            <c:ext xmlns:c16="http://schemas.microsoft.com/office/drawing/2014/chart" uri="{C3380CC4-5D6E-409C-BE32-E72D297353CC}">
              <c16:uniqueId val="{00000006-0CDF-4769-9A2A-970F4E07D521}"/>
            </c:ext>
          </c:extLst>
        </c:ser>
        <c:ser>
          <c:idx val="3"/>
          <c:order val="3"/>
          <c:tx>
            <c:strRef>
              <c:f>'3.6'!$A$75</c:f>
              <c:strCache>
                <c:ptCount val="1"/>
                <c:pt idx="0">
                  <c:v>High</c:v>
                </c:pt>
              </c:strCache>
            </c:strRef>
          </c:tx>
          <c:spPr>
            <a:solidFill>
              <a:schemeClr val="accent4"/>
            </a:solidFill>
            <a:ln>
              <a:noFill/>
            </a:ln>
            <a:effectLst/>
          </c:spPr>
          <c:invertIfNegative val="0"/>
          <c:dLbls>
            <c:dLbl>
              <c:idx val="0"/>
              <c:tx>
                <c:rich>
                  <a:bodyPr/>
                  <a:lstStyle/>
                  <a:p>
                    <a:r>
                      <a:rPr lang="en-US"/>
                      <a:t>5</a:t>
                    </a:r>
                    <a:r>
                      <a:rPr lang="ro-MO"/>
                      <a:t>4</a:t>
                    </a:r>
                    <a:r>
                      <a:rPr lang="en-US"/>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65-446E-95FD-1F3EA2A3CBB6}"/>
                </c:ext>
              </c:extLst>
            </c:dLbl>
            <c:dLbl>
              <c:idx val="1"/>
              <c:tx>
                <c:rich>
                  <a:bodyPr/>
                  <a:lstStyle/>
                  <a:p>
                    <a:r>
                      <a:rPr lang="en-US"/>
                      <a:t>3</a:t>
                    </a:r>
                    <a:r>
                      <a:rPr lang="ro-MO"/>
                      <a:t>2</a:t>
                    </a:r>
                    <a:r>
                      <a:rPr lang="en-US"/>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65-446E-95FD-1F3EA2A3CBB6}"/>
                </c:ext>
              </c:extLst>
            </c:dLbl>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'3.6'!$B$71:$F$71</c:f>
              <c:strCache>
                <c:ptCount val="5"/>
                <c:pt idx="0">
                  <c:v>Availability of information on legal framework</c:v>
                </c:pt>
                <c:pt idx="1">
                  <c:v>Public funds dedicated to cooperation forms</c:v>
                </c:pt>
                <c:pt idx="2">
                  <c:v>Information sessions on cooperation opportunities</c:v>
                </c:pt>
                <c:pt idx="3">
                  <c:v>Events (networking meetings) organized</c:v>
                </c:pt>
                <c:pt idx="4">
                  <c:v>Guides and methodologies for cooperation</c:v>
                </c:pt>
              </c:strCache>
            </c:strRef>
          </c:cat>
          <c:val>
            <c:numRef>
              <c:f>'3.6'!$B$75:$F$75</c:f>
              <c:numCache>
                <c:formatCode>0%</c:formatCode>
                <c:ptCount val="5"/>
                <c:pt idx="0">
                  <c:v>0.55384615384615388</c:v>
                </c:pt>
                <c:pt idx="1">
                  <c:v>0.3125</c:v>
                </c:pt>
                <c:pt idx="2">
                  <c:v>0.46153846153846156</c:v>
                </c:pt>
                <c:pt idx="3">
                  <c:v>0.41538461538461541</c:v>
                </c:pt>
                <c:pt idx="4">
                  <c:v>0.421875</c:v>
                </c:pt>
              </c:numCache>
            </c:numRef>
          </c:val>
          <c:extLst>
            <c:ext xmlns:c16="http://schemas.microsoft.com/office/drawing/2014/chart" uri="{C3380CC4-5D6E-409C-BE32-E72D297353CC}">
              <c16:uniqueId val="{00000007-0CDF-4769-9A2A-970F4E07D521}"/>
            </c:ext>
          </c:extLst>
        </c:ser>
        <c:ser>
          <c:idx val="4"/>
          <c:order val="4"/>
          <c:tx>
            <c:strRef>
              <c:f>'3.6'!$A$76</c:f>
              <c:strCache>
                <c:ptCount val="1"/>
                <c:pt idx="0">
                  <c:v>Very high</c:v>
                </c:pt>
              </c:strCache>
            </c:strRef>
          </c:tx>
          <c:spPr>
            <a:solidFill>
              <a:schemeClr val="accent5"/>
            </a:solidFill>
            <a:ln>
              <a:noFill/>
            </a:ln>
            <a:effectLst/>
          </c:spPr>
          <c:invertIfNegative val="0"/>
          <c:dLbls>
            <c:dLbl>
              <c:idx val="1"/>
              <c:tx>
                <c:rich>
                  <a:bodyPr/>
                  <a:lstStyle/>
                  <a:p>
                    <a:r>
                      <a:rPr lang="en-US"/>
                      <a:t>4</a:t>
                    </a:r>
                    <a:r>
                      <a:rPr lang="ro-MO"/>
                      <a:t>6</a:t>
                    </a:r>
                    <a:r>
                      <a:rPr lang="en-US"/>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665-446E-95FD-1F3EA2A3CBB6}"/>
                </c:ext>
              </c:extLst>
            </c:dLbl>
            <c:dLbl>
              <c:idx val="3"/>
              <c:tx>
                <c:rich>
                  <a:bodyPr/>
                  <a:lstStyle/>
                  <a:p>
                    <a:r>
                      <a:rPr lang="en-US"/>
                      <a:t>4</a:t>
                    </a:r>
                    <a:r>
                      <a:rPr lang="ro-MO"/>
                      <a:t>4</a:t>
                    </a:r>
                    <a:r>
                      <a:rPr lang="en-US"/>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665-446E-95FD-1F3EA2A3CBB6}"/>
                </c:ext>
              </c:extLst>
            </c:dLbl>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'3.6'!$B$71:$F$71</c:f>
              <c:strCache>
                <c:ptCount val="5"/>
                <c:pt idx="0">
                  <c:v>Availability of information on legal framework</c:v>
                </c:pt>
                <c:pt idx="1">
                  <c:v>Public funds dedicated to cooperation forms</c:v>
                </c:pt>
                <c:pt idx="2">
                  <c:v>Information sessions on cooperation opportunities</c:v>
                </c:pt>
                <c:pt idx="3">
                  <c:v>Events (networking meetings) organized</c:v>
                </c:pt>
                <c:pt idx="4">
                  <c:v>Guides and methodologies for cooperation</c:v>
                </c:pt>
              </c:strCache>
            </c:strRef>
          </c:cat>
          <c:val>
            <c:numRef>
              <c:f>'3.6'!$B$76:$F$76</c:f>
              <c:numCache>
                <c:formatCode>0%</c:formatCode>
                <c:ptCount val="5"/>
                <c:pt idx="0">
                  <c:v>0.24615384615384617</c:v>
                </c:pt>
                <c:pt idx="1">
                  <c:v>0.453125</c:v>
                </c:pt>
                <c:pt idx="2">
                  <c:v>0.32307692307692309</c:v>
                </c:pt>
                <c:pt idx="3">
                  <c:v>0.44615384615384618</c:v>
                </c:pt>
                <c:pt idx="4">
                  <c:v>0.34375</c:v>
                </c:pt>
              </c:numCache>
            </c:numRef>
          </c:val>
          <c:extLst>
            <c:ext xmlns:c16="http://schemas.microsoft.com/office/drawing/2014/chart" uri="{C3380CC4-5D6E-409C-BE32-E72D297353CC}">
              <c16:uniqueId val="{00000008-0CDF-4769-9A2A-970F4E07D521}"/>
            </c:ext>
          </c:extLst>
        </c:ser>
        <c:dLbls>
          <c:showLegendKey val="0"/>
          <c:showVal val="1"/>
          <c:showCatName val="0"/>
          <c:showSerName val="0"/>
          <c:showPercent val="0"/>
          <c:showBubbleSize val="0"/>
        </c:dLbls>
        <c:gapWidth val="182"/>
        <c:overlap val="100"/>
        <c:axId val="249370624"/>
        <c:axId val="246001024"/>
      </c:barChart>
      <c:catAx>
        <c:axId val="249370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246001024"/>
        <c:crosses val="autoZero"/>
        <c:auto val="1"/>
        <c:lblAlgn val="ctr"/>
        <c:lblOffset val="100"/>
        <c:noMultiLvlLbl val="0"/>
      </c:catAx>
      <c:valAx>
        <c:axId val="24600102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fi-FI"/>
          </a:p>
        </c:txPr>
        <c:crossAx val="249370624"/>
        <c:crosses val="autoZero"/>
        <c:crossBetween val="between"/>
        <c:minorUnit val="0.2"/>
      </c:valAx>
      <c:spPr>
        <a:noFill/>
        <a:ln>
          <a:noFill/>
        </a:ln>
        <a:effectLst/>
      </c:spPr>
    </c:plotArea>
    <c:legend>
      <c:legendPos val="r"/>
      <c:overlay val="0"/>
      <c:spPr>
        <a:noFill/>
        <a:ln>
          <a:noFill/>
        </a:ln>
        <a:effectLst/>
      </c:spPr>
      <c:txPr>
        <a:bodyPr rot="0" vert="horz"/>
        <a:lstStyle/>
        <a:p>
          <a:pPr>
            <a:defRPr/>
          </a:pPr>
          <a:endParaRPr lang="fi-FI"/>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a:solidFill>
            <a:schemeClr val="accent1">
              <a:lumMod val="50000"/>
            </a:schemeClr>
          </a:solidFill>
        </a:defRPr>
      </a:pPr>
      <a:endParaRPr lang="fi-FI"/>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a:defRPr/>
            </a:pPr>
            <a:r>
              <a:rPr lang="en-US"/>
              <a:t>Fig. 1.2 What is your age?</a:t>
            </a:r>
          </a:p>
        </c:rich>
      </c:tx>
      <c:layout>
        <c:manualLayout>
          <c:xMode val="edge"/>
          <c:yMode val="edge"/>
          <c:x val="0.28388729224315074"/>
          <c:y val="4.7489823609226593E-2"/>
        </c:manualLayout>
      </c:layout>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B4F-47BC-BA30-EABAB069471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B4F-47BC-BA30-EABAB069471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B4F-47BC-BA30-EABAB069471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B4F-47BC-BA30-EABAB069471B}"/>
              </c:ext>
            </c:extLst>
          </c:dPt>
          <c:dLbls>
            <c:spPr>
              <a:noFill/>
              <a:ln>
                <a:noFill/>
              </a:ln>
              <a:effectLst/>
            </c:spPr>
            <c:txPr>
              <a:bodyPr rot="0" vert="horz"/>
              <a:lstStyle/>
              <a:p>
                <a:pPr>
                  <a:defRPr/>
                </a:pPr>
                <a:endParaRPr lang="fi-FI"/>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'1.6'!$A$70:$A$73</c:f>
              <c:strCache>
                <c:ptCount val="4"/>
                <c:pt idx="0">
                  <c:v>less than 25</c:v>
                </c:pt>
                <c:pt idx="1">
                  <c:v>older than 65</c:v>
                </c:pt>
                <c:pt idx="2">
                  <c:v>from 25 to 35</c:v>
                </c:pt>
                <c:pt idx="3">
                  <c:v>from 36 to 65</c:v>
                </c:pt>
              </c:strCache>
            </c:strRef>
          </c:cat>
          <c:val>
            <c:numRef>
              <c:f>'1.6'!$C$70:$C$73</c:f>
              <c:numCache>
                <c:formatCode>0%</c:formatCode>
                <c:ptCount val="4"/>
                <c:pt idx="0">
                  <c:v>3.0303030303030304E-2</c:v>
                </c:pt>
                <c:pt idx="1">
                  <c:v>3.0303030303030304E-2</c:v>
                </c:pt>
                <c:pt idx="2">
                  <c:v>0.15151515151515152</c:v>
                </c:pt>
                <c:pt idx="3">
                  <c:v>0.78787878787878785</c:v>
                </c:pt>
              </c:numCache>
            </c:numRef>
          </c:val>
          <c:extLst>
            <c:ext xmlns:c16="http://schemas.microsoft.com/office/drawing/2014/chart" uri="{C3380CC4-5D6E-409C-BE32-E72D297353CC}">
              <c16:uniqueId val="{00000008-4B4F-47BC-BA30-EABAB069471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vert="horz"/>
        <a:lstStyle/>
        <a:p>
          <a:pPr>
            <a:defRPr/>
          </a:pPr>
          <a:endParaRPr lang="fi-FI"/>
        </a:p>
      </c:txPr>
    </c:legend>
    <c:plotVisOnly val="1"/>
    <c:dispBlanksAs val="gap"/>
    <c:showDLblsOverMax val="0"/>
  </c:chart>
  <c:spPr>
    <a:solidFill>
      <a:schemeClr val="bg1"/>
    </a:solidFill>
    <a:ln w="9525" cap="flat" cmpd="sng" algn="ctr">
      <a:solidFill>
        <a:sysClr val="window" lastClr="FFFFFF"/>
      </a:solidFill>
      <a:round/>
    </a:ln>
    <a:effectLst/>
  </c:spPr>
  <c:txPr>
    <a:bodyPr/>
    <a:lstStyle/>
    <a:p>
      <a:pPr>
        <a:defRPr sz="1600">
          <a:solidFill>
            <a:schemeClr val="accent1">
              <a:lumMod val="50000"/>
            </a:schemeClr>
          </a:solidFill>
        </a:defRPr>
      </a:pPr>
      <a:endParaRPr lang="fi-FI"/>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a:t>Fig. 1.3 In which of the following groups do you carry out your activity?</a:t>
            </a:r>
          </a:p>
        </c:rich>
      </c:tx>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6F9-4E08-BABE-01503E2F5B1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6F9-4E08-BABE-01503E2F5B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6F9-4E08-BABE-01503E2F5B1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6F9-4E08-BABE-01503E2F5B13}"/>
              </c:ext>
            </c:extLst>
          </c:dPt>
          <c:dLbls>
            <c:dLbl>
              <c:idx val="3"/>
              <c:tx>
                <c:rich>
                  <a:bodyPr/>
                  <a:lstStyle/>
                  <a:p>
                    <a:r>
                      <a:rPr lang="en-US"/>
                      <a:t>8</a:t>
                    </a:r>
                    <a:r>
                      <a:rPr lang="ro-MO"/>
                      <a:t>0</a:t>
                    </a:r>
                    <a:r>
                      <a:rPr lang="en-US"/>
                      <a:t>%</a:t>
                    </a:r>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6F9-4E08-BABE-01503E2F5B13}"/>
                </c:ext>
              </c:extLst>
            </c:dLbl>
            <c:spPr>
              <a:noFill/>
              <a:ln>
                <a:noFill/>
              </a:ln>
              <a:effectLst/>
            </c:spPr>
            <c:txPr>
              <a:bodyPr rot="0" vert="horz"/>
              <a:lstStyle/>
              <a:p>
                <a:pPr>
                  <a:defRPr/>
                </a:pPr>
                <a:endParaRPr lang="fi-FI"/>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'1.1'!$A$70:$A$73</c:f>
              <c:strCache>
                <c:ptCount val="4"/>
                <c:pt idx="0">
                  <c:v>Small and medium sized enterprise active in service provision</c:v>
                </c:pt>
                <c:pt idx="1">
                  <c:v>Public sector institution</c:v>
                </c:pt>
                <c:pt idx="2">
                  <c:v>Small and medium sized enterprise active in production (agricultural and non-agricultural)</c:v>
                </c:pt>
                <c:pt idx="3">
                  <c:v>NGO active in rural areas</c:v>
                </c:pt>
              </c:strCache>
            </c:strRef>
          </c:cat>
          <c:val>
            <c:numRef>
              <c:f>'1.1'!$C$70:$C$73</c:f>
              <c:numCache>
                <c:formatCode>0%</c:formatCode>
                <c:ptCount val="4"/>
                <c:pt idx="0">
                  <c:v>4.5454545454545456E-2</c:v>
                </c:pt>
                <c:pt idx="1">
                  <c:v>6.0606060606060608E-2</c:v>
                </c:pt>
                <c:pt idx="2">
                  <c:v>9.0909090909090912E-2</c:v>
                </c:pt>
                <c:pt idx="3">
                  <c:v>0.84848484848484851</c:v>
                </c:pt>
              </c:numCache>
            </c:numRef>
          </c:val>
          <c:extLst>
            <c:ext xmlns:c16="http://schemas.microsoft.com/office/drawing/2014/chart" uri="{C3380CC4-5D6E-409C-BE32-E72D297353CC}">
              <c16:uniqueId val="{00000008-76F9-4E08-BABE-01503E2F5B1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53944421776384899"/>
          <c:y val="0.27244041068814839"/>
          <c:w val="0.46055578223615101"/>
          <c:h val="0.72755958931185161"/>
        </c:manualLayout>
      </c:layout>
      <c:overlay val="0"/>
      <c:spPr>
        <a:noFill/>
        <a:ln>
          <a:noFill/>
        </a:ln>
        <a:effectLst/>
      </c:spPr>
      <c:txPr>
        <a:bodyPr rot="0" vert="horz"/>
        <a:lstStyle/>
        <a:p>
          <a:pPr>
            <a:defRPr/>
          </a:pPr>
          <a:endParaRPr lang="fi-FI"/>
        </a:p>
      </c:txPr>
    </c:legend>
    <c:plotVisOnly val="1"/>
    <c:dispBlanksAs val="gap"/>
    <c:showDLblsOverMax val="0"/>
  </c:chart>
  <c:spPr>
    <a:noFill/>
    <a:ln w="9525" cap="flat" cmpd="sng" algn="ctr">
      <a:solidFill>
        <a:sysClr val="window" lastClr="FFFFFF"/>
      </a:solidFill>
      <a:round/>
    </a:ln>
    <a:effectLst/>
  </c:spPr>
  <c:txPr>
    <a:bodyPr/>
    <a:lstStyle/>
    <a:p>
      <a:pPr>
        <a:defRPr sz="1400"/>
      </a:pPr>
      <a:endParaRPr lang="fi-FI"/>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Fig. 1.4 In which of the following cooperation forms are you involved at the most ?</a:t>
            </a:r>
          </a:p>
        </c:rich>
      </c:tx>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dLbls>
            <c:dLbl>
              <c:idx val="2"/>
              <c:tx>
                <c:rich>
                  <a:bodyPr/>
                  <a:lstStyle/>
                  <a:p>
                    <a:r>
                      <a:rPr lang="ro-MO"/>
                      <a:t>6</a:t>
                    </a:r>
                    <a:r>
                      <a:rPr lang="en-US"/>
                      <a:t>%</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AB-49AA-88E3-B276F215E6BB}"/>
                </c:ext>
              </c:extLst>
            </c:dLbl>
            <c:dLbl>
              <c:idx val="4"/>
              <c:tx>
                <c:rich>
                  <a:bodyPr/>
                  <a:lstStyle/>
                  <a:p>
                    <a:r>
                      <a:rPr lang="en-US"/>
                      <a:t>5</a:t>
                    </a:r>
                    <a:r>
                      <a:rPr lang="ro-MO"/>
                      <a:t>1</a:t>
                    </a:r>
                    <a:r>
                      <a:rPr lang="en-US"/>
                      <a:t>%</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5AB-49AA-88E3-B276F215E6BB}"/>
                </c:ext>
              </c:extLst>
            </c:dLbl>
            <c:spPr>
              <a:noFill/>
              <a:ln>
                <a:noFill/>
              </a:ln>
              <a:effectLst/>
            </c:spPr>
            <c:txPr>
              <a:bodyPr rot="0" vert="horz"/>
              <a:lstStyle/>
              <a:p>
                <a:pPr>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'1.2'!$A$70:$A$74</c:f>
              <c:strCache>
                <c:ptCount val="5"/>
                <c:pt idx="0">
                  <c:v>Facilitator of a community organization </c:v>
                </c:pt>
                <c:pt idx="1">
                  <c:v>Member in a cluster</c:v>
                </c:pt>
                <c:pt idx="2">
                  <c:v>Member in a cooperative</c:v>
                </c:pt>
                <c:pt idx="3">
                  <c:v>Member in a Local Action Group</c:v>
                </c:pt>
                <c:pt idx="4">
                  <c:v>Member in a partnership project</c:v>
                </c:pt>
              </c:strCache>
            </c:strRef>
          </c:cat>
          <c:val>
            <c:numRef>
              <c:f>'1.2'!$C$70:$C$74</c:f>
              <c:numCache>
                <c:formatCode>0%</c:formatCode>
                <c:ptCount val="5"/>
                <c:pt idx="0">
                  <c:v>1.5151515151515152E-2</c:v>
                </c:pt>
                <c:pt idx="1">
                  <c:v>3.0303030303030304E-2</c:v>
                </c:pt>
                <c:pt idx="2">
                  <c:v>4.5454545454545456E-2</c:v>
                </c:pt>
                <c:pt idx="3">
                  <c:v>0.37878787878787878</c:v>
                </c:pt>
                <c:pt idx="4">
                  <c:v>0.5</c:v>
                </c:pt>
              </c:numCache>
            </c:numRef>
          </c:val>
          <c:extLst>
            <c:ext xmlns:c16="http://schemas.microsoft.com/office/drawing/2014/chart" uri="{C3380CC4-5D6E-409C-BE32-E72D297353CC}">
              <c16:uniqueId val="{00000000-7FC8-4DB2-BAE2-53745D58374A}"/>
            </c:ext>
          </c:extLst>
        </c:ser>
        <c:dLbls>
          <c:dLblPos val="outEnd"/>
          <c:showLegendKey val="0"/>
          <c:showVal val="1"/>
          <c:showCatName val="0"/>
          <c:showSerName val="0"/>
          <c:showPercent val="0"/>
          <c:showBubbleSize val="0"/>
        </c:dLbls>
        <c:gapWidth val="182"/>
        <c:axId val="228659712"/>
        <c:axId val="134492096"/>
      </c:barChart>
      <c:catAx>
        <c:axId val="2286597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34492096"/>
        <c:crosses val="autoZero"/>
        <c:auto val="1"/>
        <c:lblAlgn val="ctr"/>
        <c:lblOffset val="100"/>
        <c:noMultiLvlLbl val="0"/>
      </c:catAx>
      <c:valAx>
        <c:axId val="1344920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fi-FI"/>
          </a:p>
        </c:txPr>
        <c:crossAx val="22865971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bg1"/>
      </a:solidFill>
      <a:round/>
    </a:ln>
    <a:effectLst/>
  </c:spPr>
  <c:txPr>
    <a:bodyPr/>
    <a:lstStyle/>
    <a:p>
      <a:pPr>
        <a:defRPr sz="1400"/>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dirty="0">
                <a:solidFill>
                  <a:schemeClr val="tx1"/>
                </a:solidFill>
              </a:rPr>
              <a:t>Fig 1.5 How many hours per month do you spend in the previously chosen cooperation form?</a:t>
            </a: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vert="horz"/>
              <a:lstStyle/>
              <a:p>
                <a:pPr>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'1.3'!$A$70:$A$72</c:f>
              <c:strCache>
                <c:ptCount val="3"/>
                <c:pt idx="0">
                  <c:v>From 20 to 60</c:v>
                </c:pt>
                <c:pt idx="1">
                  <c:v>Up to 20</c:v>
                </c:pt>
                <c:pt idx="2">
                  <c:v>More than 60</c:v>
                </c:pt>
              </c:strCache>
            </c:strRef>
          </c:cat>
          <c:val>
            <c:numRef>
              <c:f>'1.3'!$C$70:$C$72</c:f>
              <c:numCache>
                <c:formatCode>0%</c:formatCode>
                <c:ptCount val="3"/>
                <c:pt idx="0">
                  <c:v>0.2878787878787879</c:v>
                </c:pt>
                <c:pt idx="1">
                  <c:v>0.30303030303030304</c:v>
                </c:pt>
                <c:pt idx="2">
                  <c:v>0.40909090909090912</c:v>
                </c:pt>
              </c:numCache>
            </c:numRef>
          </c:val>
          <c:extLst>
            <c:ext xmlns:c16="http://schemas.microsoft.com/office/drawing/2014/chart" uri="{C3380CC4-5D6E-409C-BE32-E72D297353CC}">
              <c16:uniqueId val="{00000000-A33B-42DD-AB2A-8BDA29D4C9CA}"/>
            </c:ext>
          </c:extLst>
        </c:ser>
        <c:dLbls>
          <c:dLblPos val="outEnd"/>
          <c:showLegendKey val="0"/>
          <c:showVal val="1"/>
          <c:showCatName val="0"/>
          <c:showSerName val="0"/>
          <c:showPercent val="0"/>
          <c:showBubbleSize val="0"/>
        </c:dLbls>
        <c:gapWidth val="219"/>
        <c:overlap val="-27"/>
        <c:axId val="228713984"/>
        <c:axId val="134494976"/>
      </c:barChart>
      <c:catAx>
        <c:axId val="228713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34494976"/>
        <c:crosses val="autoZero"/>
        <c:auto val="1"/>
        <c:lblAlgn val="ctr"/>
        <c:lblOffset val="100"/>
        <c:noMultiLvlLbl val="0"/>
      </c:catAx>
      <c:valAx>
        <c:axId val="134494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fi-FI"/>
          </a:p>
        </c:txPr>
        <c:crossAx val="22871398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bg1"/>
      </a:solidFill>
      <a:round/>
    </a:ln>
    <a:effectLst/>
  </c:spPr>
  <c:txPr>
    <a:bodyPr/>
    <a:lstStyle/>
    <a:p>
      <a:pPr>
        <a:defRPr sz="1400">
          <a:solidFill>
            <a:schemeClr val="accent1">
              <a:lumMod val="50000"/>
            </a:schemeClr>
          </a:solidFill>
        </a:defRPr>
      </a:pPr>
      <a:endParaRPr lang="fi-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Fig 1.6 How many organizations are involved in the in the previously chosen partnership?</a:t>
            </a: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dLbl>
              <c:idx val="2"/>
              <c:tx>
                <c:rich>
                  <a:bodyPr/>
                  <a:lstStyle/>
                  <a:p>
                    <a:r>
                      <a:rPr lang="en-US"/>
                      <a:t>3</a:t>
                    </a:r>
                    <a:r>
                      <a:rPr lang="ro-MO"/>
                      <a:t>7</a:t>
                    </a:r>
                    <a:r>
                      <a:rPr lang="en-US"/>
                      <a:t>%</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95-49A4-A06A-DA58B12694FF}"/>
                </c:ext>
              </c:extLst>
            </c:dLbl>
            <c:spPr>
              <a:noFill/>
              <a:ln>
                <a:noFill/>
              </a:ln>
              <a:effectLst/>
            </c:spPr>
            <c:txPr>
              <a:bodyPr rot="0" vert="horz"/>
              <a:lstStyle/>
              <a:p>
                <a:pPr>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'1.4'!$A$70:$A$72</c:f>
              <c:strCache>
                <c:ptCount val="3"/>
                <c:pt idx="0">
                  <c:v>More than 30</c:v>
                </c:pt>
                <c:pt idx="1">
                  <c:v>up to 5</c:v>
                </c:pt>
                <c:pt idx="2">
                  <c:v>From 10 to 30</c:v>
                </c:pt>
              </c:strCache>
            </c:strRef>
          </c:cat>
          <c:val>
            <c:numRef>
              <c:f>'1.4'!$C$70:$C$72</c:f>
              <c:numCache>
                <c:formatCode>0%</c:formatCode>
                <c:ptCount val="3"/>
                <c:pt idx="0">
                  <c:v>0.27272727272727271</c:v>
                </c:pt>
                <c:pt idx="1">
                  <c:v>0.36363636363636365</c:v>
                </c:pt>
                <c:pt idx="2">
                  <c:v>0.36363636363636365</c:v>
                </c:pt>
              </c:numCache>
            </c:numRef>
          </c:val>
          <c:extLst>
            <c:ext xmlns:c16="http://schemas.microsoft.com/office/drawing/2014/chart" uri="{C3380CC4-5D6E-409C-BE32-E72D297353CC}">
              <c16:uniqueId val="{00000000-91F7-456B-83C6-F18A5390B3D2}"/>
            </c:ext>
          </c:extLst>
        </c:ser>
        <c:dLbls>
          <c:dLblPos val="outEnd"/>
          <c:showLegendKey val="0"/>
          <c:showVal val="1"/>
          <c:showCatName val="0"/>
          <c:showSerName val="0"/>
          <c:showPercent val="0"/>
          <c:showBubbleSize val="0"/>
        </c:dLbls>
        <c:gapWidth val="219"/>
        <c:overlap val="-27"/>
        <c:axId val="229373440"/>
        <c:axId val="138966656"/>
      </c:barChart>
      <c:catAx>
        <c:axId val="22937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38966656"/>
        <c:crosses val="autoZero"/>
        <c:auto val="1"/>
        <c:lblAlgn val="ctr"/>
        <c:lblOffset val="100"/>
        <c:noMultiLvlLbl val="0"/>
      </c:catAx>
      <c:valAx>
        <c:axId val="1389666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fi-FI"/>
          </a:p>
        </c:txPr>
        <c:crossAx val="22937344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bg1"/>
      </a:solidFill>
      <a:round/>
    </a:ln>
    <a:effectLst/>
  </c:spPr>
  <c:txPr>
    <a:bodyPr/>
    <a:lstStyle/>
    <a:p>
      <a:pPr>
        <a:defRPr sz="1400"/>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lgn="l">
              <a:defRPr/>
            </a:pPr>
            <a:r>
              <a:rPr lang="en-US"/>
              <a:t>Fig. 1.7 What is your role in the partnership?</a:t>
            </a:r>
          </a:p>
        </c:rich>
      </c:tx>
      <c:layout>
        <c:manualLayout>
          <c:xMode val="edge"/>
          <c:yMode val="edge"/>
          <c:x val="0.11674684994272623"/>
          <c:y val="1.3568521031207599E-2"/>
        </c:manualLayout>
      </c:layout>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DB2-4DD2-A0D1-227C7F86804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DB2-4DD2-A0D1-227C7F86804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DB2-4DD2-A0D1-227C7F86804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DB2-4DD2-A0D1-227C7F86804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DB2-4DD2-A0D1-227C7F86804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DB2-4DD2-A0D1-227C7F86804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9DB2-4DD2-A0D1-227C7F86804C}"/>
              </c:ext>
            </c:extLst>
          </c:dPt>
          <c:dLbls>
            <c:dLbl>
              <c:idx val="4"/>
              <c:tx>
                <c:rich>
                  <a:bodyPr/>
                  <a:lstStyle/>
                  <a:p>
                    <a:r>
                      <a:rPr lang="en-US"/>
                      <a:t>1</a:t>
                    </a:r>
                    <a:r>
                      <a:rPr lang="ro-MO"/>
                      <a:t>6</a:t>
                    </a:r>
                    <a:r>
                      <a:rPr lang="en-US"/>
                      <a:t>%</a:t>
                    </a:r>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DB2-4DD2-A0D1-227C7F86804C}"/>
                </c:ext>
              </c:extLst>
            </c:dLbl>
            <c:dLbl>
              <c:idx val="5"/>
              <c:tx>
                <c:rich>
                  <a:bodyPr/>
                  <a:lstStyle/>
                  <a:p>
                    <a:r>
                      <a:rPr lang="en-US"/>
                      <a:t>2</a:t>
                    </a:r>
                    <a:r>
                      <a:rPr lang="ro-MO"/>
                      <a:t>2</a:t>
                    </a:r>
                    <a:r>
                      <a:rPr lang="en-US"/>
                      <a:t>%</a:t>
                    </a:r>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DB2-4DD2-A0D1-227C7F86804C}"/>
                </c:ext>
              </c:extLst>
            </c:dLbl>
            <c:dLbl>
              <c:idx val="6"/>
              <c:tx>
                <c:rich>
                  <a:bodyPr/>
                  <a:lstStyle/>
                  <a:p>
                    <a:r>
                      <a:rPr lang="en-US" dirty="0"/>
                      <a:t>3</a:t>
                    </a:r>
                    <a:r>
                      <a:rPr lang="ro-MO" dirty="0"/>
                      <a:t>7%</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DB2-4DD2-A0D1-227C7F86804C}"/>
                </c:ext>
              </c:extLst>
            </c:dLbl>
            <c:spPr>
              <a:noFill/>
              <a:ln>
                <a:noFill/>
              </a:ln>
              <a:effectLst/>
            </c:spPr>
            <c:txPr>
              <a:bodyPr rot="0" vert="horz"/>
              <a:lstStyle/>
              <a:p>
                <a:pPr>
                  <a:defRPr/>
                </a:pPr>
                <a:endParaRPr lang="fi-FI"/>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'1.5'!$A$70:$A$76</c:f>
              <c:strCache>
                <c:ptCount val="7"/>
                <c:pt idx="0">
                  <c:v>Facilitator of communication and cooperation</c:v>
                </c:pt>
                <c:pt idx="1">
                  <c:v>Expert</c:v>
                </c:pt>
                <c:pt idx="2">
                  <c:v>Member with no active participation</c:v>
                </c:pt>
                <c:pt idx="3">
                  <c:v>Initiator</c:v>
                </c:pt>
                <c:pt idx="4">
                  <c:v>Active member</c:v>
                </c:pt>
                <c:pt idx="5">
                  <c:v>Administrative function</c:v>
                </c:pt>
                <c:pt idx="6">
                  <c:v>Coordinator</c:v>
                </c:pt>
              </c:strCache>
            </c:strRef>
          </c:cat>
          <c:val>
            <c:numRef>
              <c:f>'1.5'!$C$70:$C$76</c:f>
              <c:numCache>
                <c:formatCode>0%</c:formatCode>
                <c:ptCount val="7"/>
                <c:pt idx="0">
                  <c:v>1.5151515151515152E-2</c:v>
                </c:pt>
                <c:pt idx="1">
                  <c:v>1.5151515151515152E-2</c:v>
                </c:pt>
                <c:pt idx="2">
                  <c:v>6.0606060606060608E-2</c:v>
                </c:pt>
                <c:pt idx="3">
                  <c:v>0.15151515151515152</c:v>
                </c:pt>
                <c:pt idx="4">
                  <c:v>0.15151515151515152</c:v>
                </c:pt>
                <c:pt idx="5">
                  <c:v>0.21212121212121213</c:v>
                </c:pt>
                <c:pt idx="6">
                  <c:v>0.36363636363636365</c:v>
                </c:pt>
              </c:numCache>
            </c:numRef>
          </c:val>
          <c:extLst>
            <c:ext xmlns:c16="http://schemas.microsoft.com/office/drawing/2014/chart" uri="{C3380CC4-5D6E-409C-BE32-E72D297353CC}">
              <c16:uniqueId val="{0000000E-9DB2-4DD2-A0D1-227C7F86804C}"/>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1957409962929888"/>
          <c:y val="0.11666417376254021"/>
          <c:w val="0.38042590037070106"/>
          <c:h val="0.88333582623745976"/>
        </c:manualLayout>
      </c:layout>
      <c:overlay val="0"/>
      <c:spPr>
        <a:noFill/>
        <a:ln>
          <a:noFill/>
        </a:ln>
        <a:effectLst/>
      </c:spPr>
      <c:txPr>
        <a:bodyPr rot="0" vert="horz"/>
        <a:lstStyle/>
        <a:p>
          <a:pPr>
            <a:defRPr/>
          </a:pPr>
          <a:endParaRPr lang="fi-FI"/>
        </a:p>
      </c:txPr>
    </c:legend>
    <c:plotVisOnly val="1"/>
    <c:dispBlanksAs val="gap"/>
    <c:showDLblsOverMax val="0"/>
  </c:chart>
  <c:spPr>
    <a:solidFill>
      <a:schemeClr val="bg1"/>
    </a:solidFill>
    <a:ln w="9525" cap="flat" cmpd="sng" algn="ctr">
      <a:solidFill>
        <a:schemeClr val="bg1"/>
      </a:solidFill>
      <a:round/>
    </a:ln>
    <a:effectLst/>
  </c:spPr>
  <c:txPr>
    <a:bodyPr/>
    <a:lstStyle/>
    <a:p>
      <a:pPr>
        <a:defRPr sz="1400"/>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dirty="0"/>
              <a:t>Fig 2.1 How do you feel about the following statements in relation to the existing or potential competitors?</a:t>
            </a:r>
          </a:p>
        </c:rich>
      </c:tx>
      <c:overlay val="0"/>
      <c:spPr>
        <a:noFill/>
        <a:ln>
          <a:noFill/>
        </a:ln>
        <a:effectLst/>
      </c:spPr>
    </c:title>
    <c:autoTitleDeleted val="0"/>
    <c:plotArea>
      <c:layout/>
      <c:barChart>
        <c:barDir val="bar"/>
        <c:grouping val="stacked"/>
        <c:varyColors val="0"/>
        <c:ser>
          <c:idx val="0"/>
          <c:order val="0"/>
          <c:tx>
            <c:strRef>
              <c:f>'2.2'!$A$72</c:f>
              <c:strCache>
                <c:ptCount val="1"/>
                <c:pt idx="0">
                  <c:v>Strongly disagree</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2FEC-43EA-B539-AE888372E491}"/>
                </c:ext>
              </c:extLst>
            </c:dLbl>
            <c:dLbl>
              <c:idx val="2"/>
              <c:delete val="1"/>
              <c:extLst>
                <c:ext xmlns:c15="http://schemas.microsoft.com/office/drawing/2012/chart" uri="{CE6537A1-D6FC-4f65-9D91-7224C49458BB}"/>
                <c:ext xmlns:c16="http://schemas.microsoft.com/office/drawing/2014/chart" uri="{C3380CC4-5D6E-409C-BE32-E72D297353CC}">
                  <c16:uniqueId val="{00000001-2FEC-43EA-B539-AE888372E491}"/>
                </c:ext>
              </c:extLst>
            </c:dLbl>
            <c:dLbl>
              <c:idx val="3"/>
              <c:delete val="1"/>
              <c:extLst>
                <c:ext xmlns:c15="http://schemas.microsoft.com/office/drawing/2012/chart" uri="{CE6537A1-D6FC-4f65-9D91-7224C49458BB}"/>
                <c:ext xmlns:c16="http://schemas.microsoft.com/office/drawing/2014/chart" uri="{C3380CC4-5D6E-409C-BE32-E72D297353CC}">
                  <c16:uniqueId val="{00000002-2FEC-43EA-B539-AE888372E491}"/>
                </c:ext>
              </c:extLst>
            </c:dLbl>
            <c:spPr>
              <a:noFill/>
              <a:ln>
                <a:noFill/>
              </a:ln>
              <a:effectLst/>
            </c:spPr>
            <c:txPr>
              <a:bodyPr rot="0" vert="horz"/>
              <a:lstStyle/>
              <a:p>
                <a:pPr>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'2.2'!$B$71:$F$71</c:f>
              <c:strCache>
                <c:ptCount val="5"/>
                <c:pt idx="0">
                  <c:v>I would be opened to cooperate with my competitors</c:v>
                </c:pt>
                <c:pt idx="1">
                  <c:v>I would share my ideas with my competitors</c:v>
                </c:pt>
                <c:pt idx="2">
                  <c:v>Competition increases the performance level </c:v>
                </c:pt>
                <c:pt idx="3">
                  <c:v>Competition instigates earlier achievements</c:v>
                </c:pt>
                <c:pt idx="4">
                  <c:v>The competitors threaten the business activity</c:v>
                </c:pt>
              </c:strCache>
            </c:strRef>
          </c:cat>
          <c:val>
            <c:numRef>
              <c:f>'2.2'!$B$72:$F$72</c:f>
              <c:numCache>
                <c:formatCode>0%</c:formatCode>
                <c:ptCount val="5"/>
                <c:pt idx="0">
                  <c:v>0</c:v>
                </c:pt>
                <c:pt idx="1">
                  <c:v>1.5151515151515152E-2</c:v>
                </c:pt>
                <c:pt idx="2">
                  <c:v>0</c:v>
                </c:pt>
                <c:pt idx="3">
                  <c:v>0</c:v>
                </c:pt>
                <c:pt idx="4">
                  <c:v>0.1044776119402985</c:v>
                </c:pt>
              </c:numCache>
            </c:numRef>
          </c:val>
          <c:extLst>
            <c:ext xmlns:c16="http://schemas.microsoft.com/office/drawing/2014/chart" uri="{C3380CC4-5D6E-409C-BE32-E72D297353CC}">
              <c16:uniqueId val="{00000003-2FEC-43EA-B539-AE888372E491}"/>
            </c:ext>
          </c:extLst>
        </c:ser>
        <c:ser>
          <c:idx val="1"/>
          <c:order val="1"/>
          <c:tx>
            <c:strRef>
              <c:f>'2.2'!$A$73</c:f>
              <c:strCache>
                <c:ptCount val="1"/>
                <c:pt idx="0">
                  <c:v>Disagree</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2FEC-43EA-B539-AE888372E491}"/>
                </c:ext>
              </c:extLst>
            </c:dLbl>
            <c:dLbl>
              <c:idx val="2"/>
              <c:delete val="1"/>
              <c:extLst>
                <c:ext xmlns:c15="http://schemas.microsoft.com/office/drawing/2012/chart" uri="{CE6537A1-D6FC-4f65-9D91-7224C49458BB}"/>
                <c:ext xmlns:c16="http://schemas.microsoft.com/office/drawing/2014/chart" uri="{C3380CC4-5D6E-409C-BE32-E72D297353CC}">
                  <c16:uniqueId val="{00000005-2FEC-43EA-B539-AE888372E491}"/>
                </c:ext>
              </c:extLst>
            </c:dLbl>
            <c:dLbl>
              <c:idx val="3"/>
              <c:layout>
                <c:manualLayout>
                  <c:x val="1.032448377581120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FEC-43EA-B539-AE888372E491}"/>
                </c:ext>
              </c:extLst>
            </c:dLbl>
            <c:dLbl>
              <c:idx val="4"/>
              <c:tx>
                <c:rich>
                  <a:bodyPr/>
                  <a:lstStyle/>
                  <a:p>
                    <a:r>
                      <a:rPr lang="en-US"/>
                      <a:t>2</a:t>
                    </a:r>
                    <a:r>
                      <a:rPr lang="ro-MO"/>
                      <a:t>6</a:t>
                    </a:r>
                    <a:r>
                      <a:rPr lang="en-US"/>
                      <a:t>%</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19-4455-A064-08508C3511A5}"/>
                </c:ext>
              </c:extLst>
            </c:dLbl>
            <c:spPr>
              <a:noFill/>
              <a:ln>
                <a:noFill/>
              </a:ln>
              <a:effectLst/>
            </c:spPr>
            <c:txPr>
              <a:bodyPr rot="0" vert="horz"/>
              <a:lstStyle/>
              <a:p>
                <a:pPr>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'2.2'!$B$71:$F$71</c:f>
              <c:strCache>
                <c:ptCount val="5"/>
                <c:pt idx="0">
                  <c:v>I would be opened to cooperate with my competitors</c:v>
                </c:pt>
                <c:pt idx="1">
                  <c:v>I would share my ideas with my competitors</c:v>
                </c:pt>
                <c:pt idx="2">
                  <c:v>Competition increases the performance level </c:v>
                </c:pt>
                <c:pt idx="3">
                  <c:v>Competition instigates earlier achievements</c:v>
                </c:pt>
                <c:pt idx="4">
                  <c:v>The competitors threaten the business activity</c:v>
                </c:pt>
              </c:strCache>
            </c:strRef>
          </c:cat>
          <c:val>
            <c:numRef>
              <c:f>'2.2'!$B$73:$F$73</c:f>
              <c:numCache>
                <c:formatCode>0%</c:formatCode>
                <c:ptCount val="5"/>
                <c:pt idx="0">
                  <c:v>0</c:v>
                </c:pt>
                <c:pt idx="1">
                  <c:v>9.0909090909090912E-2</c:v>
                </c:pt>
                <c:pt idx="2">
                  <c:v>1.5625E-2</c:v>
                </c:pt>
                <c:pt idx="3">
                  <c:v>3.0769230769230771E-2</c:v>
                </c:pt>
                <c:pt idx="4">
                  <c:v>0.2537313432835821</c:v>
                </c:pt>
              </c:numCache>
            </c:numRef>
          </c:val>
          <c:extLst>
            <c:ext xmlns:c16="http://schemas.microsoft.com/office/drawing/2014/chart" uri="{C3380CC4-5D6E-409C-BE32-E72D297353CC}">
              <c16:uniqueId val="{00000007-2FEC-43EA-B539-AE888372E491}"/>
            </c:ext>
          </c:extLst>
        </c:ser>
        <c:ser>
          <c:idx val="2"/>
          <c:order val="2"/>
          <c:tx>
            <c:strRef>
              <c:f>'2.2'!$A$74</c:f>
              <c:strCache>
                <c:ptCount val="1"/>
                <c:pt idx="0">
                  <c:v>Neither agree or disagree</c:v>
                </c:pt>
              </c:strCache>
            </c:strRef>
          </c:tx>
          <c:spPr>
            <a:solidFill>
              <a:schemeClr val="accent3"/>
            </a:solidFill>
            <a:ln>
              <a:noFill/>
            </a:ln>
            <a:effectLst/>
          </c:spPr>
          <c:invertIfNegative val="0"/>
          <c:dLbls>
            <c:spPr>
              <a:noFill/>
              <a:ln>
                <a:noFill/>
              </a:ln>
              <a:effectLst/>
            </c:spPr>
            <c:txPr>
              <a:bodyPr rot="0" vert="horz"/>
              <a:lstStyle/>
              <a:p>
                <a:pPr>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'2.2'!$B$71:$F$71</c:f>
              <c:strCache>
                <c:ptCount val="5"/>
                <c:pt idx="0">
                  <c:v>I would be opened to cooperate with my competitors</c:v>
                </c:pt>
                <c:pt idx="1">
                  <c:v>I would share my ideas with my competitors</c:v>
                </c:pt>
                <c:pt idx="2">
                  <c:v>Competition increases the performance level </c:v>
                </c:pt>
                <c:pt idx="3">
                  <c:v>Competition instigates earlier achievements</c:v>
                </c:pt>
                <c:pt idx="4">
                  <c:v>The competitors threaten the business activity</c:v>
                </c:pt>
              </c:strCache>
            </c:strRef>
          </c:cat>
          <c:val>
            <c:numRef>
              <c:f>'2.2'!$B$74:$F$74</c:f>
              <c:numCache>
                <c:formatCode>0%</c:formatCode>
                <c:ptCount val="5"/>
                <c:pt idx="0">
                  <c:v>0.12121212121212122</c:v>
                </c:pt>
                <c:pt idx="1">
                  <c:v>0.24242424242424243</c:v>
                </c:pt>
                <c:pt idx="2">
                  <c:v>6.25E-2</c:v>
                </c:pt>
                <c:pt idx="3">
                  <c:v>0.2153846153846154</c:v>
                </c:pt>
                <c:pt idx="4">
                  <c:v>0.26865671641791045</c:v>
                </c:pt>
              </c:numCache>
            </c:numRef>
          </c:val>
          <c:extLst>
            <c:ext xmlns:c16="http://schemas.microsoft.com/office/drawing/2014/chart" uri="{C3380CC4-5D6E-409C-BE32-E72D297353CC}">
              <c16:uniqueId val="{00000008-2FEC-43EA-B539-AE888372E491}"/>
            </c:ext>
          </c:extLst>
        </c:ser>
        <c:ser>
          <c:idx val="3"/>
          <c:order val="3"/>
          <c:tx>
            <c:strRef>
              <c:f>'2.2'!$A$75</c:f>
              <c:strCache>
                <c:ptCount val="1"/>
                <c:pt idx="0">
                  <c:v>Agree</c:v>
                </c:pt>
              </c:strCache>
            </c:strRef>
          </c:tx>
          <c:spPr>
            <a:solidFill>
              <a:schemeClr val="accent4"/>
            </a:solidFill>
            <a:ln>
              <a:noFill/>
            </a:ln>
            <a:effectLst/>
          </c:spPr>
          <c:invertIfNegative val="0"/>
          <c:dLbls>
            <c:dLbl>
              <c:idx val="4"/>
              <c:tx>
                <c:rich>
                  <a:bodyPr/>
                  <a:lstStyle/>
                  <a:p>
                    <a:r>
                      <a:rPr lang="en-US"/>
                      <a:t>2</a:t>
                    </a:r>
                    <a:r>
                      <a:rPr lang="ro-MO"/>
                      <a:t>7</a:t>
                    </a:r>
                    <a:r>
                      <a:rPr lang="en-US"/>
                      <a:t>%</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19-4455-A064-08508C3511A5}"/>
                </c:ext>
              </c:extLst>
            </c:dLbl>
            <c:spPr>
              <a:noFill/>
              <a:ln>
                <a:noFill/>
              </a:ln>
              <a:effectLst/>
            </c:spPr>
            <c:txPr>
              <a:bodyPr rot="0" vert="horz"/>
              <a:lstStyle/>
              <a:p>
                <a:pPr>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'2.2'!$B$71:$F$71</c:f>
              <c:strCache>
                <c:ptCount val="5"/>
                <c:pt idx="0">
                  <c:v>I would be opened to cooperate with my competitors</c:v>
                </c:pt>
                <c:pt idx="1">
                  <c:v>I would share my ideas with my competitors</c:v>
                </c:pt>
                <c:pt idx="2">
                  <c:v>Competition increases the performance level </c:v>
                </c:pt>
                <c:pt idx="3">
                  <c:v>Competition instigates earlier achievements</c:v>
                </c:pt>
                <c:pt idx="4">
                  <c:v>The competitors threaten the business activity</c:v>
                </c:pt>
              </c:strCache>
            </c:strRef>
          </c:cat>
          <c:val>
            <c:numRef>
              <c:f>'2.2'!$B$75:$F$75</c:f>
              <c:numCache>
                <c:formatCode>0%</c:formatCode>
                <c:ptCount val="5"/>
                <c:pt idx="0">
                  <c:v>0.56060606060606055</c:v>
                </c:pt>
                <c:pt idx="1">
                  <c:v>0.39393939393939392</c:v>
                </c:pt>
                <c:pt idx="2">
                  <c:v>0.453125</c:v>
                </c:pt>
                <c:pt idx="3">
                  <c:v>0.4</c:v>
                </c:pt>
                <c:pt idx="4">
                  <c:v>0.2537313432835821</c:v>
                </c:pt>
              </c:numCache>
            </c:numRef>
          </c:val>
          <c:extLst>
            <c:ext xmlns:c16="http://schemas.microsoft.com/office/drawing/2014/chart" uri="{C3380CC4-5D6E-409C-BE32-E72D297353CC}">
              <c16:uniqueId val="{00000009-2FEC-43EA-B539-AE888372E491}"/>
            </c:ext>
          </c:extLst>
        </c:ser>
        <c:ser>
          <c:idx val="4"/>
          <c:order val="4"/>
          <c:tx>
            <c:strRef>
              <c:f>'2.2'!$A$76</c:f>
              <c:strCache>
                <c:ptCount val="1"/>
                <c:pt idx="0">
                  <c:v>Strongly agree</c:v>
                </c:pt>
              </c:strCache>
            </c:strRef>
          </c:tx>
          <c:spPr>
            <a:solidFill>
              <a:schemeClr val="accent5"/>
            </a:solidFill>
            <a:ln>
              <a:noFill/>
            </a:ln>
            <a:effectLst/>
          </c:spPr>
          <c:invertIfNegative val="0"/>
          <c:dLbls>
            <c:spPr>
              <a:noFill/>
              <a:ln>
                <a:noFill/>
              </a:ln>
              <a:effectLst/>
            </c:spPr>
            <c:txPr>
              <a:bodyPr rot="0" vert="horz"/>
              <a:lstStyle/>
              <a:p>
                <a:pPr>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'2.2'!$B$71:$F$71</c:f>
              <c:strCache>
                <c:ptCount val="5"/>
                <c:pt idx="0">
                  <c:v>I would be opened to cooperate with my competitors</c:v>
                </c:pt>
                <c:pt idx="1">
                  <c:v>I would share my ideas with my competitors</c:v>
                </c:pt>
                <c:pt idx="2">
                  <c:v>Competition increases the performance level </c:v>
                </c:pt>
                <c:pt idx="3">
                  <c:v>Competition instigates earlier achievements</c:v>
                </c:pt>
                <c:pt idx="4">
                  <c:v>The competitors threaten the business activity</c:v>
                </c:pt>
              </c:strCache>
            </c:strRef>
          </c:cat>
          <c:val>
            <c:numRef>
              <c:f>'2.2'!$B$76:$F$76</c:f>
              <c:numCache>
                <c:formatCode>0%</c:formatCode>
                <c:ptCount val="5"/>
                <c:pt idx="0">
                  <c:v>0.31818181818181818</c:v>
                </c:pt>
                <c:pt idx="1">
                  <c:v>0.25757575757575757</c:v>
                </c:pt>
                <c:pt idx="2">
                  <c:v>0.46875</c:v>
                </c:pt>
                <c:pt idx="3">
                  <c:v>0.35384615384615387</c:v>
                </c:pt>
                <c:pt idx="4">
                  <c:v>0.1044776119402985</c:v>
                </c:pt>
              </c:numCache>
            </c:numRef>
          </c:val>
          <c:extLst>
            <c:ext xmlns:c16="http://schemas.microsoft.com/office/drawing/2014/chart" uri="{C3380CC4-5D6E-409C-BE32-E72D297353CC}">
              <c16:uniqueId val="{0000000A-2FEC-43EA-B539-AE888372E491}"/>
            </c:ext>
          </c:extLst>
        </c:ser>
        <c:dLbls>
          <c:dLblPos val="ctr"/>
          <c:showLegendKey val="0"/>
          <c:showVal val="1"/>
          <c:showCatName val="0"/>
          <c:showSerName val="0"/>
          <c:showPercent val="0"/>
          <c:showBubbleSize val="0"/>
        </c:dLbls>
        <c:gapWidth val="150"/>
        <c:overlap val="100"/>
        <c:axId val="235259392"/>
        <c:axId val="223048192"/>
      </c:barChart>
      <c:catAx>
        <c:axId val="235259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223048192"/>
        <c:crosses val="autoZero"/>
        <c:auto val="1"/>
        <c:lblAlgn val="ctr"/>
        <c:lblOffset val="100"/>
        <c:noMultiLvlLbl val="0"/>
      </c:catAx>
      <c:valAx>
        <c:axId val="2230481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fi-FI"/>
          </a:p>
        </c:txPr>
        <c:crossAx val="235259392"/>
        <c:crosses val="autoZero"/>
        <c:crossBetween val="between"/>
      </c:valAx>
      <c:spPr>
        <a:noFill/>
        <a:ln>
          <a:noFill/>
        </a:ln>
        <a:effectLst/>
      </c:spPr>
    </c:plotArea>
    <c:legend>
      <c:legendPos val="b"/>
      <c:overlay val="0"/>
      <c:spPr>
        <a:noFill/>
        <a:ln>
          <a:noFill/>
        </a:ln>
        <a:effectLst/>
      </c:spPr>
      <c:txPr>
        <a:bodyPr rot="0" vert="horz"/>
        <a:lstStyle/>
        <a:p>
          <a:pPr>
            <a:defRPr/>
          </a:pPr>
          <a:endParaRPr lang="fi-FI"/>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a:pPr>
      <a:endParaRPr lang="fi-FI"/>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dirty="0"/>
              <a:t>Fig. 2.2 In order to innovate my business I would rather contact and cooperate with</a:t>
            </a:r>
            <a:r>
              <a:rPr lang="ro-MO" dirty="0"/>
              <a:t> (mult.</a:t>
            </a:r>
            <a:r>
              <a:rPr lang="ro-MO" baseline="0" dirty="0"/>
              <a:t> </a:t>
            </a:r>
            <a:r>
              <a:rPr lang="ro-MO" baseline="0" dirty="0" err="1"/>
              <a:t>choice</a:t>
            </a:r>
            <a:r>
              <a:rPr lang="ro-MO" baseline="0" dirty="0"/>
              <a:t>)</a:t>
            </a:r>
            <a:r>
              <a:rPr lang="en-US" dirty="0"/>
              <a:t>: </a:t>
            </a:r>
          </a:p>
        </c:rich>
      </c:tx>
      <c:layout>
        <c:manualLayout>
          <c:xMode val="edge"/>
          <c:yMode val="edge"/>
          <c:x val="0.10758304696449027"/>
          <c:y val="0"/>
        </c:manualLayout>
      </c:layout>
      <c:overlay val="0"/>
      <c:spPr>
        <a:noFill/>
        <a:ln>
          <a:noFill/>
        </a:ln>
        <a:effectLst/>
      </c:spPr>
    </c:title>
    <c:autoTitleDeleted val="0"/>
    <c:plotArea>
      <c:layout/>
      <c:barChart>
        <c:barDir val="col"/>
        <c:grouping val="clustered"/>
        <c:varyColors val="0"/>
        <c:ser>
          <c:idx val="0"/>
          <c:order val="0"/>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2C99-48E4-B321-D687213B41F8}"/>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2C99-48E4-B321-D687213B41F8}"/>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2C99-48E4-B321-D687213B41F8}"/>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2C99-48E4-B321-D687213B41F8}"/>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2C99-48E4-B321-D687213B41F8}"/>
              </c:ext>
            </c:extLst>
          </c:dPt>
          <c:dPt>
            <c:idx val="5"/>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B-2C99-48E4-B321-D687213B41F8}"/>
              </c:ext>
            </c:extLst>
          </c:dPt>
          <c:dPt>
            <c:idx val="6"/>
            <c:invertIfNegative val="0"/>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C99-48E4-B321-D687213B41F8}"/>
              </c:ext>
            </c:extLst>
          </c:dPt>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'2.3'!$A$71:$A$77</c:f>
              <c:strCache>
                <c:ptCount val="7"/>
                <c:pt idx="0">
                  <c:v>Training Organizations</c:v>
                </c:pt>
                <c:pt idx="1">
                  <c:v>Clusters</c:v>
                </c:pt>
                <c:pt idx="2">
                  <c:v>Local public institutions</c:v>
                </c:pt>
                <c:pt idx="3">
                  <c:v>Private companies</c:v>
                </c:pt>
                <c:pt idx="4">
                  <c:v>NGO's</c:v>
                </c:pt>
                <c:pt idx="5">
                  <c:v>Universities</c:v>
                </c:pt>
                <c:pt idx="6">
                  <c:v>Local Action Groups</c:v>
                </c:pt>
              </c:strCache>
            </c:strRef>
          </c:cat>
          <c:val>
            <c:numRef>
              <c:f>'2.3'!$C$71:$C$77</c:f>
              <c:numCache>
                <c:formatCode>0%</c:formatCode>
                <c:ptCount val="7"/>
                <c:pt idx="0">
                  <c:v>1.5151515151515152E-2</c:v>
                </c:pt>
                <c:pt idx="1">
                  <c:v>1.5151515151515152E-2</c:v>
                </c:pt>
                <c:pt idx="2">
                  <c:v>0.30303030303030304</c:v>
                </c:pt>
                <c:pt idx="3">
                  <c:v>0.43939393939393939</c:v>
                </c:pt>
                <c:pt idx="4">
                  <c:v>0.45454545454545453</c:v>
                </c:pt>
                <c:pt idx="5">
                  <c:v>0.48484848484848486</c:v>
                </c:pt>
                <c:pt idx="6">
                  <c:v>0.56060606060606055</c:v>
                </c:pt>
              </c:numCache>
            </c:numRef>
          </c:val>
          <c:extLst>
            <c:ext xmlns:c16="http://schemas.microsoft.com/office/drawing/2014/chart" uri="{C3380CC4-5D6E-409C-BE32-E72D297353CC}">
              <c16:uniqueId val="{0000000E-2C99-48E4-B321-D687213B41F8}"/>
            </c:ext>
          </c:extLst>
        </c:ser>
        <c:dLbls>
          <c:showLegendKey val="0"/>
          <c:showVal val="0"/>
          <c:showCatName val="0"/>
          <c:showSerName val="0"/>
          <c:showPercent val="0"/>
          <c:showBubbleSize val="0"/>
        </c:dLbls>
        <c:gapWidth val="100"/>
        <c:axId val="241425408"/>
        <c:axId val="224405184"/>
      </c:barChart>
      <c:catAx>
        <c:axId val="241425408"/>
        <c:scaling>
          <c:orientation val="minMax"/>
        </c:scaling>
        <c:delete val="0"/>
        <c:axPos val="b"/>
        <c:numFmt formatCode="General" sourceLinked="0"/>
        <c:majorTickMark val="out"/>
        <c:minorTickMark val="none"/>
        <c:tickLblPos val="nextTo"/>
        <c:crossAx val="224405184"/>
        <c:crosses val="autoZero"/>
        <c:auto val="1"/>
        <c:lblAlgn val="ctr"/>
        <c:lblOffset val="100"/>
        <c:noMultiLvlLbl val="0"/>
      </c:catAx>
      <c:valAx>
        <c:axId val="224405184"/>
        <c:scaling>
          <c:orientation val="minMax"/>
        </c:scaling>
        <c:delete val="0"/>
        <c:axPos val="l"/>
        <c:majorGridlines/>
        <c:numFmt formatCode="0%" sourceLinked="1"/>
        <c:majorTickMark val="out"/>
        <c:minorTickMark val="none"/>
        <c:tickLblPos val="nextTo"/>
        <c:crossAx val="241425408"/>
        <c:crosses val="autoZero"/>
        <c:crossBetween val="between"/>
      </c:valAx>
      <c:spPr>
        <a:noFill/>
        <a:ln>
          <a:noFill/>
        </a:ln>
        <a:effectLst/>
      </c:spPr>
    </c:plotArea>
    <c:legend>
      <c:legendPos val="r"/>
      <c:layout>
        <c:manualLayout>
          <c:xMode val="edge"/>
          <c:yMode val="edge"/>
          <c:x val="0.69956216076091648"/>
          <c:y val="0.23747210751750494"/>
          <c:w val="0.28069328633154872"/>
          <c:h val="0.46213034445612866"/>
        </c:manualLayout>
      </c:layout>
      <c:overlay val="0"/>
      <c:spPr>
        <a:noFill/>
        <a:ln>
          <a:noFill/>
        </a:ln>
        <a:effectLst/>
      </c:spPr>
      <c:txPr>
        <a:bodyPr rot="0" vert="horz"/>
        <a:lstStyle/>
        <a:p>
          <a:pPr>
            <a:defRPr/>
          </a:pPr>
          <a:endParaRPr lang="fi-FI"/>
        </a:p>
      </c:txPr>
    </c:legend>
    <c:plotVisOnly val="1"/>
    <c:dispBlanksAs val="gap"/>
    <c:showDLblsOverMax val="0"/>
  </c:chart>
  <c:spPr>
    <a:solidFill>
      <a:schemeClr val="bg1"/>
    </a:solidFill>
    <a:ln w="9525" cap="flat" cmpd="sng" algn="ctr">
      <a:solidFill>
        <a:sysClr val="window" lastClr="FFFFFF"/>
      </a:solidFill>
      <a:round/>
    </a:ln>
    <a:effectLst/>
  </c:spPr>
  <c:txPr>
    <a:bodyPr/>
    <a:lstStyle/>
    <a:p>
      <a:pPr>
        <a:defRPr sz="1600">
          <a:solidFill>
            <a:schemeClr val="accent1">
              <a:lumMod val="50000"/>
            </a:schemeClr>
          </a:solidFill>
        </a:defRPr>
      </a:pPr>
      <a:endParaRPr lang="fi-FI"/>
    </a:p>
  </c:txPr>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FCE5CAE3-E66C-483F-9A91-133D66834A8A}" type="datetimeFigureOut">
              <a:rPr lang="ro-RO" smtClean="0"/>
              <a:t>29.02.2020</a:t>
            </a:fld>
            <a:endParaRPr lang="ro-RO"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ro-RO"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D8D6F0-A759-4B40-A209-1431F2B80A59}" type="slidenum">
              <a:rPr lang="ro-RO" smtClean="0"/>
              <a:t>‹#›</a:t>
            </a:fld>
            <a:endParaRPr lang="ro-RO"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CE5CAE3-E66C-483F-9A91-133D66834A8A}" type="datetimeFigureOut">
              <a:rPr lang="ro-RO" smtClean="0"/>
              <a:t>29.02.2020</a:t>
            </a:fld>
            <a:endParaRPr lang="ro-RO" dirty="0"/>
          </a:p>
        </p:txBody>
      </p:sp>
      <p:sp>
        <p:nvSpPr>
          <p:cNvPr id="5" name="Footer Placeholder 4"/>
          <p:cNvSpPr>
            <a:spLocks noGrp="1"/>
          </p:cNvSpPr>
          <p:nvPr>
            <p:ph type="ftr" sz="quarter" idx="11"/>
          </p:nvPr>
        </p:nvSpPr>
        <p:spPr/>
        <p:txBody>
          <a:bodyPr/>
          <a:lstStyle/>
          <a:p>
            <a:endParaRPr lang="ro-RO" dirty="0"/>
          </a:p>
        </p:txBody>
      </p:sp>
      <p:sp>
        <p:nvSpPr>
          <p:cNvPr id="6" name="Slide Number Placeholder 5"/>
          <p:cNvSpPr>
            <a:spLocks noGrp="1"/>
          </p:cNvSpPr>
          <p:nvPr>
            <p:ph type="sldNum" sz="quarter" idx="12"/>
          </p:nvPr>
        </p:nvSpPr>
        <p:spPr/>
        <p:txBody>
          <a:bodyPr/>
          <a:lstStyle/>
          <a:p>
            <a:fld id="{B6D8D6F0-A759-4B40-A209-1431F2B80A59}" type="slidenum">
              <a:rPr lang="ro-RO" smtClean="0"/>
              <a:t>‹#›</a:t>
            </a:fld>
            <a:endParaRPr lang="ro-RO"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CE5CAE3-E66C-483F-9A91-133D66834A8A}" type="datetimeFigureOut">
              <a:rPr lang="ro-RO" smtClean="0"/>
              <a:t>29.02.2020</a:t>
            </a:fld>
            <a:endParaRPr lang="ro-RO" dirty="0"/>
          </a:p>
        </p:txBody>
      </p:sp>
      <p:sp>
        <p:nvSpPr>
          <p:cNvPr id="5" name="Footer Placeholder 4"/>
          <p:cNvSpPr>
            <a:spLocks noGrp="1"/>
          </p:cNvSpPr>
          <p:nvPr>
            <p:ph type="ftr" sz="quarter" idx="11"/>
          </p:nvPr>
        </p:nvSpPr>
        <p:spPr/>
        <p:txBody>
          <a:bodyPr/>
          <a:lstStyle/>
          <a:p>
            <a:endParaRPr lang="ro-RO" dirty="0"/>
          </a:p>
        </p:txBody>
      </p:sp>
      <p:sp>
        <p:nvSpPr>
          <p:cNvPr id="6" name="Slide Number Placeholder 5"/>
          <p:cNvSpPr>
            <a:spLocks noGrp="1"/>
          </p:cNvSpPr>
          <p:nvPr>
            <p:ph type="sldNum" sz="quarter" idx="12"/>
          </p:nvPr>
        </p:nvSpPr>
        <p:spPr/>
        <p:txBody>
          <a:bodyPr/>
          <a:lstStyle/>
          <a:p>
            <a:fld id="{B6D8D6F0-A759-4B40-A209-1431F2B80A59}" type="slidenum">
              <a:rPr lang="ro-RO" smtClean="0"/>
              <a:t>‹#›</a:t>
            </a:fld>
            <a:endParaRPr lang="ro-RO"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FCE5CAE3-E66C-483F-9A91-133D66834A8A}" type="datetimeFigureOut">
              <a:rPr lang="ro-RO" smtClean="0"/>
              <a:t>29.02.2020</a:t>
            </a:fld>
            <a:endParaRPr lang="ro-RO" dirty="0"/>
          </a:p>
        </p:txBody>
      </p:sp>
      <p:sp>
        <p:nvSpPr>
          <p:cNvPr id="9" name="Slide Number Placeholder 8"/>
          <p:cNvSpPr>
            <a:spLocks noGrp="1"/>
          </p:cNvSpPr>
          <p:nvPr>
            <p:ph type="sldNum" sz="quarter" idx="15"/>
          </p:nvPr>
        </p:nvSpPr>
        <p:spPr/>
        <p:txBody>
          <a:bodyPr rtlCol="0"/>
          <a:lstStyle/>
          <a:p>
            <a:fld id="{B6D8D6F0-A759-4B40-A209-1431F2B80A59}" type="slidenum">
              <a:rPr lang="ro-RO" smtClean="0"/>
              <a:t>‹#›</a:t>
            </a:fld>
            <a:endParaRPr lang="ro-RO" dirty="0"/>
          </a:p>
        </p:txBody>
      </p:sp>
      <p:sp>
        <p:nvSpPr>
          <p:cNvPr id="10" name="Footer Placeholder 9"/>
          <p:cNvSpPr>
            <a:spLocks noGrp="1"/>
          </p:cNvSpPr>
          <p:nvPr>
            <p:ph type="ftr" sz="quarter" idx="16"/>
          </p:nvPr>
        </p:nvSpPr>
        <p:spPr/>
        <p:txBody>
          <a:bodyPr rtlCol="0"/>
          <a:lstStyle/>
          <a:p>
            <a:endParaRPr lang="ro-RO"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CE5CAE3-E66C-483F-9A91-133D66834A8A}" type="datetimeFigureOut">
              <a:rPr lang="ro-RO" smtClean="0"/>
              <a:t>29.02.2020</a:t>
            </a:fld>
            <a:endParaRPr lang="ro-RO"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ro-RO"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B6D8D6F0-A759-4B40-A209-1431F2B80A59}" type="slidenum">
              <a:rPr lang="ro-RO" smtClean="0"/>
              <a:t>‹#›</a:t>
            </a:fld>
            <a:endParaRPr lang="ro-RO"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FCE5CAE3-E66C-483F-9A91-133D66834A8A}" type="datetimeFigureOut">
              <a:rPr lang="ro-RO" smtClean="0"/>
              <a:t>29.02.2020</a:t>
            </a:fld>
            <a:endParaRPr lang="ro-RO" dirty="0"/>
          </a:p>
        </p:txBody>
      </p:sp>
      <p:sp>
        <p:nvSpPr>
          <p:cNvPr id="6" name="Footer Placeholder 5"/>
          <p:cNvSpPr>
            <a:spLocks noGrp="1"/>
          </p:cNvSpPr>
          <p:nvPr>
            <p:ph type="ftr" sz="quarter" idx="11"/>
          </p:nvPr>
        </p:nvSpPr>
        <p:spPr/>
        <p:txBody>
          <a:bodyPr/>
          <a:lstStyle/>
          <a:p>
            <a:endParaRPr lang="ro-RO" dirty="0"/>
          </a:p>
        </p:txBody>
      </p:sp>
      <p:sp>
        <p:nvSpPr>
          <p:cNvPr id="7" name="Slide Number Placeholder 6"/>
          <p:cNvSpPr>
            <a:spLocks noGrp="1"/>
          </p:cNvSpPr>
          <p:nvPr>
            <p:ph type="sldNum" sz="quarter" idx="12"/>
          </p:nvPr>
        </p:nvSpPr>
        <p:spPr/>
        <p:txBody>
          <a:bodyPr/>
          <a:lstStyle/>
          <a:p>
            <a:fld id="{B6D8D6F0-A759-4B40-A209-1431F2B80A59}" type="slidenum">
              <a:rPr lang="ro-RO" smtClean="0"/>
              <a:t>‹#›</a:t>
            </a:fld>
            <a:endParaRPr lang="ro-RO"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FCE5CAE3-E66C-483F-9A91-133D66834A8A}" type="datetimeFigureOut">
              <a:rPr lang="ro-RO" smtClean="0"/>
              <a:t>29.02.2020</a:t>
            </a:fld>
            <a:endParaRPr lang="ro-RO" dirty="0"/>
          </a:p>
        </p:txBody>
      </p:sp>
      <p:sp>
        <p:nvSpPr>
          <p:cNvPr id="8" name="Footer Placeholder 7"/>
          <p:cNvSpPr>
            <a:spLocks noGrp="1"/>
          </p:cNvSpPr>
          <p:nvPr>
            <p:ph type="ftr" sz="quarter" idx="11"/>
          </p:nvPr>
        </p:nvSpPr>
        <p:spPr/>
        <p:txBody>
          <a:bodyPr/>
          <a:lstStyle/>
          <a:p>
            <a:endParaRPr lang="ro-RO" dirty="0"/>
          </a:p>
        </p:txBody>
      </p:sp>
      <p:sp>
        <p:nvSpPr>
          <p:cNvPr id="9" name="Slide Number Placeholder 8"/>
          <p:cNvSpPr>
            <a:spLocks noGrp="1"/>
          </p:cNvSpPr>
          <p:nvPr>
            <p:ph type="sldNum" sz="quarter" idx="12"/>
          </p:nvPr>
        </p:nvSpPr>
        <p:spPr/>
        <p:txBody>
          <a:bodyPr/>
          <a:lstStyle/>
          <a:p>
            <a:fld id="{B6D8D6F0-A759-4B40-A209-1431F2B80A59}" type="slidenum">
              <a:rPr lang="ro-RO" smtClean="0"/>
              <a:t>‹#›</a:t>
            </a:fld>
            <a:endParaRPr lang="ro-RO"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FCE5CAE3-E66C-483F-9A91-133D66834A8A}" type="datetimeFigureOut">
              <a:rPr lang="ro-RO" smtClean="0"/>
              <a:t>29.02.2020</a:t>
            </a:fld>
            <a:endParaRPr lang="ro-RO" dirty="0"/>
          </a:p>
        </p:txBody>
      </p:sp>
      <p:sp>
        <p:nvSpPr>
          <p:cNvPr id="7" name="Slide Number Placeholder 6"/>
          <p:cNvSpPr>
            <a:spLocks noGrp="1"/>
          </p:cNvSpPr>
          <p:nvPr>
            <p:ph type="sldNum" sz="quarter" idx="11"/>
          </p:nvPr>
        </p:nvSpPr>
        <p:spPr/>
        <p:txBody>
          <a:bodyPr rtlCol="0"/>
          <a:lstStyle/>
          <a:p>
            <a:fld id="{B6D8D6F0-A759-4B40-A209-1431F2B80A59}" type="slidenum">
              <a:rPr lang="ro-RO" smtClean="0"/>
              <a:t>‹#›</a:t>
            </a:fld>
            <a:endParaRPr lang="ro-RO" dirty="0"/>
          </a:p>
        </p:txBody>
      </p:sp>
      <p:sp>
        <p:nvSpPr>
          <p:cNvPr id="8" name="Footer Placeholder 7"/>
          <p:cNvSpPr>
            <a:spLocks noGrp="1"/>
          </p:cNvSpPr>
          <p:nvPr>
            <p:ph type="ftr" sz="quarter" idx="12"/>
          </p:nvPr>
        </p:nvSpPr>
        <p:spPr/>
        <p:txBody>
          <a:bodyPr rtlCol="0"/>
          <a:lstStyle/>
          <a:p>
            <a:endParaRPr lang="ro-RO"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5CAE3-E66C-483F-9A91-133D66834A8A}" type="datetimeFigureOut">
              <a:rPr lang="ro-RO" smtClean="0"/>
              <a:t>29.02.2020</a:t>
            </a:fld>
            <a:endParaRPr lang="ro-RO" dirty="0"/>
          </a:p>
        </p:txBody>
      </p:sp>
      <p:sp>
        <p:nvSpPr>
          <p:cNvPr id="3" name="Footer Placeholder 2"/>
          <p:cNvSpPr>
            <a:spLocks noGrp="1"/>
          </p:cNvSpPr>
          <p:nvPr>
            <p:ph type="ftr" sz="quarter" idx="11"/>
          </p:nvPr>
        </p:nvSpPr>
        <p:spPr/>
        <p:txBody>
          <a:bodyPr/>
          <a:lstStyle/>
          <a:p>
            <a:endParaRPr lang="ro-RO" dirty="0"/>
          </a:p>
        </p:txBody>
      </p:sp>
      <p:sp>
        <p:nvSpPr>
          <p:cNvPr id="4" name="Slide Number Placeholder 3"/>
          <p:cNvSpPr>
            <a:spLocks noGrp="1"/>
          </p:cNvSpPr>
          <p:nvPr>
            <p:ph type="sldNum" sz="quarter" idx="12"/>
          </p:nvPr>
        </p:nvSpPr>
        <p:spPr/>
        <p:txBody>
          <a:bodyPr/>
          <a:lstStyle/>
          <a:p>
            <a:fld id="{B6D8D6F0-A759-4B40-A209-1431F2B80A59}" type="slidenum">
              <a:rPr lang="ro-RO" smtClean="0"/>
              <a:t>‹#›</a:t>
            </a:fld>
            <a:endParaRPr lang="ro-RO"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FCE5CAE3-E66C-483F-9A91-133D66834A8A}" type="datetimeFigureOut">
              <a:rPr lang="ro-RO" smtClean="0"/>
              <a:t>29.02.2020</a:t>
            </a:fld>
            <a:endParaRPr lang="ro-RO" dirty="0"/>
          </a:p>
        </p:txBody>
      </p:sp>
      <p:sp>
        <p:nvSpPr>
          <p:cNvPr id="22" name="Slide Number Placeholder 21"/>
          <p:cNvSpPr>
            <a:spLocks noGrp="1"/>
          </p:cNvSpPr>
          <p:nvPr>
            <p:ph type="sldNum" sz="quarter" idx="15"/>
          </p:nvPr>
        </p:nvSpPr>
        <p:spPr/>
        <p:txBody>
          <a:bodyPr rtlCol="0"/>
          <a:lstStyle/>
          <a:p>
            <a:fld id="{B6D8D6F0-A759-4B40-A209-1431F2B80A59}" type="slidenum">
              <a:rPr lang="ro-RO" smtClean="0"/>
              <a:t>‹#›</a:t>
            </a:fld>
            <a:endParaRPr lang="ro-RO" dirty="0"/>
          </a:p>
        </p:txBody>
      </p:sp>
      <p:sp>
        <p:nvSpPr>
          <p:cNvPr id="23" name="Footer Placeholder 22"/>
          <p:cNvSpPr>
            <a:spLocks noGrp="1"/>
          </p:cNvSpPr>
          <p:nvPr>
            <p:ph type="ftr" sz="quarter" idx="16"/>
          </p:nvPr>
        </p:nvSpPr>
        <p:spPr/>
        <p:txBody>
          <a:bodyPr rtlCol="0"/>
          <a:lstStyle/>
          <a:p>
            <a:endParaRPr lang="ro-RO"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a:t>Click icon to add picture</a:t>
            </a: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CE5CAE3-E66C-483F-9A91-133D66834A8A}" type="datetimeFigureOut">
              <a:rPr lang="ro-RO" smtClean="0"/>
              <a:t>29.02.2020</a:t>
            </a:fld>
            <a:endParaRPr lang="ro-RO" dirty="0"/>
          </a:p>
        </p:txBody>
      </p:sp>
      <p:sp>
        <p:nvSpPr>
          <p:cNvPr id="18" name="Slide Number Placeholder 17"/>
          <p:cNvSpPr>
            <a:spLocks noGrp="1"/>
          </p:cNvSpPr>
          <p:nvPr>
            <p:ph type="sldNum" sz="quarter" idx="11"/>
          </p:nvPr>
        </p:nvSpPr>
        <p:spPr/>
        <p:txBody>
          <a:bodyPr rtlCol="0"/>
          <a:lstStyle/>
          <a:p>
            <a:fld id="{B6D8D6F0-A759-4B40-A209-1431F2B80A59}" type="slidenum">
              <a:rPr lang="ro-RO" smtClean="0"/>
              <a:t>‹#›</a:t>
            </a:fld>
            <a:endParaRPr lang="ro-RO" dirty="0"/>
          </a:p>
        </p:txBody>
      </p:sp>
      <p:sp>
        <p:nvSpPr>
          <p:cNvPr id="21" name="Footer Placeholder 20"/>
          <p:cNvSpPr>
            <a:spLocks noGrp="1"/>
          </p:cNvSpPr>
          <p:nvPr>
            <p:ph type="ftr" sz="quarter" idx="12"/>
          </p:nvPr>
        </p:nvSpPr>
        <p:spPr/>
        <p:txBody>
          <a:bodyPr rtlCol="0"/>
          <a:lstStyle/>
          <a:p>
            <a:endParaRPr lang="ro-RO"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CE5CAE3-E66C-483F-9A91-133D66834A8A}" type="datetimeFigureOut">
              <a:rPr lang="ro-RO" smtClean="0"/>
              <a:t>29.02.2020</a:t>
            </a:fld>
            <a:endParaRPr lang="ro-RO"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o-RO"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D8D6F0-A759-4B40-A209-1431F2B80A59}" type="slidenum">
              <a:rPr lang="ro-RO" smtClean="0"/>
              <a:t>‹#›</a:t>
            </a:fld>
            <a:endParaRPr lang="ro-RO"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o-MO" dirty="0"/>
              <a:t>Cooperation in rural </a:t>
            </a:r>
            <a:r>
              <a:rPr lang="en-US" dirty="0"/>
              <a:t>areas</a:t>
            </a:r>
            <a:r>
              <a:rPr lang="ro-MO" dirty="0"/>
              <a:t> </a:t>
            </a:r>
            <a:endParaRPr lang="ro-RO" dirty="0"/>
          </a:p>
        </p:txBody>
      </p:sp>
      <p:sp>
        <p:nvSpPr>
          <p:cNvPr id="3" name="Subtitle 2"/>
          <p:cNvSpPr>
            <a:spLocks noGrp="1"/>
          </p:cNvSpPr>
          <p:nvPr>
            <p:ph type="subTitle" idx="1"/>
          </p:nvPr>
        </p:nvSpPr>
        <p:spPr/>
        <p:txBody>
          <a:bodyPr/>
          <a:lstStyle/>
          <a:p>
            <a:r>
              <a:rPr lang="ro-MO" dirty="0"/>
              <a:t>Civitas Foundation (</a:t>
            </a:r>
            <a:r>
              <a:rPr lang="ro-MO" dirty="0" err="1"/>
              <a:t>Ro</a:t>
            </a:r>
            <a:r>
              <a:rPr lang="ro-MO" dirty="0"/>
              <a:t>)</a:t>
            </a:r>
          </a:p>
          <a:p>
            <a:r>
              <a:rPr lang="ro-MO" dirty="0" err="1"/>
              <a:t>October</a:t>
            </a:r>
            <a:r>
              <a:rPr lang="ro-MO" dirty="0"/>
              <a:t>, 2019</a:t>
            </a:r>
            <a:endParaRPr lang="ro-RO" dirty="0"/>
          </a:p>
        </p:txBody>
      </p:sp>
    </p:spTree>
    <p:extLst>
      <p:ext uri="{BB962C8B-B14F-4D97-AF65-F5344CB8AC3E}">
        <p14:creationId xmlns:p14="http://schemas.microsoft.com/office/powerpoint/2010/main" val="305000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CONDITIONS FOR LOCAL COOPERATION</a:t>
            </a:r>
            <a:endParaRPr lang="ro-RO" dirty="0"/>
          </a:p>
        </p:txBody>
      </p:sp>
      <p:graphicFrame>
        <p:nvGraphicFramePr>
          <p:cNvPr id="4" name="Content Placeholder 3">
            <a:extLst>
              <a:ext uri="{FF2B5EF4-FFF2-40B4-BE49-F238E27FC236}">
                <a16:creationId xmlns:a16="http://schemas.microsoft.com/office/drawing/2014/main" id="{C681998E-77DB-44D5-A267-11E55F5D0C5A}"/>
              </a:ext>
            </a:extLst>
          </p:cNvPr>
          <p:cNvGraphicFramePr>
            <a:graphicFrameLocks noGrp="1"/>
          </p:cNvGraphicFramePr>
          <p:nvPr>
            <p:ph sz="quarter" idx="1"/>
            <p:extLst>
              <p:ext uri="{D42A27DB-BD31-4B8C-83A1-F6EECF244321}">
                <p14:modId xmlns:p14="http://schemas.microsoft.com/office/powerpoint/2010/main" val="3426508171"/>
              </p:ext>
            </p:extLst>
          </p:nvPr>
        </p:nvGraphicFramePr>
        <p:xfrm>
          <a:off x="457200" y="1600200"/>
          <a:ext cx="7859216" cy="487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425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530011404"/>
              </p:ext>
            </p:extLst>
          </p:nvPr>
        </p:nvGraphicFramePr>
        <p:xfrm>
          <a:off x="179512" y="404666"/>
          <a:ext cx="8352928" cy="6065381"/>
        </p:xfrm>
        <a:graphic>
          <a:graphicData uri="http://schemas.openxmlformats.org/drawingml/2006/table">
            <a:tbl>
              <a:tblPr firstRow="1" firstCol="1" bandRow="1">
                <a:tableStyleId>{5C22544A-7EE6-4342-B048-85BDC9FD1C3A}</a:tableStyleId>
              </a:tblPr>
              <a:tblGrid>
                <a:gridCol w="2046542">
                  <a:extLst>
                    <a:ext uri="{9D8B030D-6E8A-4147-A177-3AD203B41FA5}">
                      <a16:colId xmlns:a16="http://schemas.microsoft.com/office/drawing/2014/main" val="20000"/>
                    </a:ext>
                  </a:extLst>
                </a:gridCol>
                <a:gridCol w="1050602">
                  <a:extLst>
                    <a:ext uri="{9D8B030D-6E8A-4147-A177-3AD203B41FA5}">
                      <a16:colId xmlns:a16="http://schemas.microsoft.com/office/drawing/2014/main" val="20001"/>
                    </a:ext>
                  </a:extLst>
                </a:gridCol>
                <a:gridCol w="982044">
                  <a:extLst>
                    <a:ext uri="{9D8B030D-6E8A-4147-A177-3AD203B41FA5}">
                      <a16:colId xmlns:a16="http://schemas.microsoft.com/office/drawing/2014/main" val="20002"/>
                    </a:ext>
                  </a:extLst>
                </a:gridCol>
                <a:gridCol w="1080247">
                  <a:extLst>
                    <a:ext uri="{9D8B030D-6E8A-4147-A177-3AD203B41FA5}">
                      <a16:colId xmlns:a16="http://schemas.microsoft.com/office/drawing/2014/main" val="20003"/>
                    </a:ext>
                  </a:extLst>
                </a:gridCol>
                <a:gridCol w="1110820">
                  <a:extLst>
                    <a:ext uri="{9D8B030D-6E8A-4147-A177-3AD203B41FA5}">
                      <a16:colId xmlns:a16="http://schemas.microsoft.com/office/drawing/2014/main" val="20004"/>
                    </a:ext>
                  </a:extLst>
                </a:gridCol>
                <a:gridCol w="1034851">
                  <a:extLst>
                    <a:ext uri="{9D8B030D-6E8A-4147-A177-3AD203B41FA5}">
                      <a16:colId xmlns:a16="http://schemas.microsoft.com/office/drawing/2014/main" val="20005"/>
                    </a:ext>
                  </a:extLst>
                </a:gridCol>
                <a:gridCol w="1047822">
                  <a:extLst>
                    <a:ext uri="{9D8B030D-6E8A-4147-A177-3AD203B41FA5}">
                      <a16:colId xmlns:a16="http://schemas.microsoft.com/office/drawing/2014/main" val="20006"/>
                    </a:ext>
                  </a:extLst>
                </a:gridCol>
              </a:tblGrid>
              <a:tr h="398445">
                <a:tc gridSpan="7">
                  <a:txBody>
                    <a:bodyPr/>
                    <a:lstStyle/>
                    <a:p>
                      <a:pPr marL="0" marR="0" algn="ctr">
                        <a:lnSpc>
                          <a:spcPct val="115000"/>
                        </a:lnSpc>
                        <a:spcBef>
                          <a:spcPts val="0"/>
                        </a:spcBef>
                        <a:spcAft>
                          <a:spcPts val="0"/>
                        </a:spcAft>
                      </a:pPr>
                      <a:r>
                        <a:rPr lang="en-US" sz="1200">
                          <a:effectLst/>
                        </a:rPr>
                        <a:t>Table 1. How important are for you the following factors in joining or creating a partnership?</a:t>
                      </a:r>
                      <a:endParaRPr lang="ro-RO" sz="1200">
                        <a:effectLst/>
                        <a:latin typeface="Calibri"/>
                        <a:ea typeface="Calibri"/>
                        <a:cs typeface="Times New Roman"/>
                      </a:endParaRPr>
                    </a:p>
                  </a:txBody>
                  <a:tcPr marL="68580" marR="68580" marT="0" marB="0" anchor="ct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extLst>
                  <a:ext uri="{0D108BD9-81ED-4DB2-BD59-A6C34878D82A}">
                    <a16:rowId xmlns:a16="http://schemas.microsoft.com/office/drawing/2014/main" val="10000"/>
                  </a:ext>
                </a:extLst>
              </a:tr>
              <a:tr h="796888">
                <a:tc>
                  <a:txBody>
                    <a:bodyPr/>
                    <a:lstStyle/>
                    <a:p>
                      <a:pPr marL="0" marR="0" algn="ctr">
                        <a:lnSpc>
                          <a:spcPct val="115000"/>
                        </a:lnSpc>
                        <a:spcBef>
                          <a:spcPts val="0"/>
                        </a:spcBef>
                        <a:spcAft>
                          <a:spcPts val="0"/>
                        </a:spcAft>
                      </a:pPr>
                      <a:r>
                        <a:rPr lang="en-US" sz="1200">
                          <a:effectLst/>
                        </a:rPr>
                        <a:t>Factors</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No. of</a:t>
                      </a:r>
                      <a:endParaRPr lang="ro-RO" sz="1200">
                        <a:effectLst/>
                      </a:endParaRPr>
                    </a:p>
                    <a:p>
                      <a:pPr marL="0" marR="0" algn="ctr">
                        <a:lnSpc>
                          <a:spcPct val="115000"/>
                        </a:lnSpc>
                        <a:spcBef>
                          <a:spcPts val="0"/>
                        </a:spcBef>
                        <a:spcAft>
                          <a:spcPts val="0"/>
                        </a:spcAft>
                      </a:pPr>
                      <a:r>
                        <a:rPr lang="en-US" sz="1200">
                          <a:effectLst/>
                        </a:rPr>
                        <a:t>reporting</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Unimportant</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Neutral</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Important</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Very important</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Totally important</a:t>
                      </a:r>
                      <a:endParaRPr lang="ro-RO" sz="120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796888">
                <a:tc>
                  <a:txBody>
                    <a:bodyPr/>
                    <a:lstStyle/>
                    <a:p>
                      <a:pPr marL="0" marR="0">
                        <a:lnSpc>
                          <a:spcPct val="115000"/>
                        </a:lnSpc>
                        <a:spcBef>
                          <a:spcPts val="0"/>
                        </a:spcBef>
                        <a:spcAft>
                          <a:spcPts val="0"/>
                        </a:spcAft>
                      </a:pPr>
                      <a:r>
                        <a:rPr lang="en-US" sz="1200">
                          <a:effectLst/>
                        </a:rPr>
                        <a:t>The manufacturing and use of local products and services</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66</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2%</a:t>
                      </a:r>
                      <a:endParaRPr lang="ro-RO" sz="12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8%</a:t>
                      </a:r>
                      <a:endParaRPr lang="ro-RO" sz="12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17%</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30%</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44%</a:t>
                      </a:r>
                      <a:endParaRPr lang="ro-RO" sz="1200" dirty="0">
                        <a:effectLst/>
                        <a:latin typeface="Calibri"/>
                        <a:ea typeface="Calibri"/>
                        <a:cs typeface="Times New Roman"/>
                      </a:endParaRPr>
                    </a:p>
                  </a:txBody>
                  <a:tcPr marL="68580" marR="68580" marT="0" marB="0" anchor="ctr">
                    <a:solidFill>
                      <a:schemeClr val="bg2">
                        <a:lumMod val="75000"/>
                      </a:schemeClr>
                    </a:solidFill>
                  </a:tcPr>
                </a:tc>
                <a:extLst>
                  <a:ext uri="{0D108BD9-81ED-4DB2-BD59-A6C34878D82A}">
                    <a16:rowId xmlns:a16="http://schemas.microsoft.com/office/drawing/2014/main" val="10002"/>
                  </a:ext>
                </a:extLst>
              </a:tr>
              <a:tr h="796888">
                <a:tc>
                  <a:txBody>
                    <a:bodyPr/>
                    <a:lstStyle/>
                    <a:p>
                      <a:pPr marL="0" marR="0">
                        <a:lnSpc>
                          <a:spcPct val="115000"/>
                        </a:lnSpc>
                        <a:spcBef>
                          <a:spcPts val="0"/>
                        </a:spcBef>
                        <a:spcAft>
                          <a:spcPts val="0"/>
                        </a:spcAft>
                      </a:pPr>
                      <a:r>
                        <a:rPr lang="en-US" sz="1200">
                          <a:effectLst/>
                        </a:rPr>
                        <a:t>The creation of diverse employment possibilities in rural areas</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66</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0%</a:t>
                      </a:r>
                      <a:endParaRPr lang="ro-RO" sz="12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11%</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14%</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30%</a:t>
                      </a:r>
                      <a:endParaRPr lang="ro-RO" sz="12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45%</a:t>
                      </a:r>
                      <a:endParaRPr lang="ro-RO" sz="1200" dirty="0">
                        <a:effectLst/>
                        <a:latin typeface="Calibri"/>
                        <a:ea typeface="Calibri"/>
                        <a:cs typeface="Times New Roman"/>
                      </a:endParaRPr>
                    </a:p>
                  </a:txBody>
                  <a:tcPr marL="68580" marR="68580" marT="0" marB="0" anchor="ctr">
                    <a:solidFill>
                      <a:schemeClr val="bg2">
                        <a:lumMod val="75000"/>
                      </a:schemeClr>
                    </a:solidFill>
                  </a:tcPr>
                </a:tc>
                <a:extLst>
                  <a:ext uri="{0D108BD9-81ED-4DB2-BD59-A6C34878D82A}">
                    <a16:rowId xmlns:a16="http://schemas.microsoft.com/office/drawing/2014/main" val="10003"/>
                  </a:ext>
                </a:extLst>
              </a:tr>
              <a:tr h="796888">
                <a:tc>
                  <a:txBody>
                    <a:bodyPr/>
                    <a:lstStyle/>
                    <a:p>
                      <a:pPr marL="0" marR="0">
                        <a:lnSpc>
                          <a:spcPct val="115000"/>
                        </a:lnSpc>
                        <a:spcBef>
                          <a:spcPts val="0"/>
                        </a:spcBef>
                        <a:spcAft>
                          <a:spcPts val="0"/>
                        </a:spcAft>
                      </a:pPr>
                      <a:r>
                        <a:rPr lang="en-US" sz="1200">
                          <a:effectLst/>
                        </a:rPr>
                        <a:t>The access to local knowledge and expertise</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11%</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45%</a:t>
                      </a:r>
                      <a:endParaRPr lang="ro-RO" sz="12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US" sz="1200">
                          <a:effectLst/>
                        </a:rPr>
                        <a:t>43%</a:t>
                      </a:r>
                      <a:endParaRPr lang="ro-RO" sz="1200">
                        <a:effectLst/>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r h="398445">
                <a:tc>
                  <a:txBody>
                    <a:bodyPr/>
                    <a:lstStyle/>
                    <a:p>
                      <a:pPr marL="0" marR="0">
                        <a:lnSpc>
                          <a:spcPct val="115000"/>
                        </a:lnSpc>
                        <a:spcBef>
                          <a:spcPts val="0"/>
                        </a:spcBef>
                        <a:spcAft>
                          <a:spcPts val="0"/>
                        </a:spcAft>
                      </a:pPr>
                      <a:r>
                        <a:rPr lang="en-US" sz="1200">
                          <a:effectLst/>
                        </a:rPr>
                        <a:t>The optimization of costs</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64</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22%</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38%</a:t>
                      </a:r>
                      <a:endParaRPr lang="ro-RO" sz="12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US" sz="1200">
                          <a:effectLst/>
                        </a:rPr>
                        <a:t>33%</a:t>
                      </a:r>
                      <a:endParaRPr lang="ro-RO" sz="1200">
                        <a:effectLst/>
                        <a:latin typeface="Calibri"/>
                        <a:ea typeface="Calibri"/>
                        <a:cs typeface="Times New Roman"/>
                      </a:endParaRPr>
                    </a:p>
                  </a:txBody>
                  <a:tcPr marL="68580" marR="68580" marT="0" marB="0" anchor="ctr"/>
                </a:tc>
                <a:extLst>
                  <a:ext uri="{0D108BD9-81ED-4DB2-BD59-A6C34878D82A}">
                    <a16:rowId xmlns:a16="http://schemas.microsoft.com/office/drawing/2014/main" val="10005"/>
                  </a:ext>
                </a:extLst>
              </a:tr>
              <a:tr h="796888">
                <a:tc>
                  <a:txBody>
                    <a:bodyPr/>
                    <a:lstStyle/>
                    <a:p>
                      <a:pPr marL="0" marR="0">
                        <a:lnSpc>
                          <a:spcPct val="115000"/>
                        </a:lnSpc>
                        <a:spcBef>
                          <a:spcPts val="0"/>
                        </a:spcBef>
                        <a:spcAft>
                          <a:spcPts val="0"/>
                        </a:spcAft>
                      </a:pPr>
                      <a:r>
                        <a:rPr lang="en-US" sz="1200">
                          <a:effectLst/>
                        </a:rPr>
                        <a:t>The access to public services (electricity, internet, water)</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64</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8%</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13%</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33%</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47%</a:t>
                      </a:r>
                      <a:endParaRPr lang="ro-RO" sz="1200" dirty="0">
                        <a:effectLst/>
                        <a:latin typeface="Calibri"/>
                        <a:ea typeface="Calibri"/>
                        <a:cs typeface="Times New Roman"/>
                      </a:endParaRPr>
                    </a:p>
                  </a:txBody>
                  <a:tcPr marL="68580" marR="68580" marT="0" marB="0" anchor="ctr">
                    <a:solidFill>
                      <a:schemeClr val="bg2">
                        <a:lumMod val="75000"/>
                      </a:schemeClr>
                    </a:solidFill>
                  </a:tcPr>
                </a:tc>
                <a:extLst>
                  <a:ext uri="{0D108BD9-81ED-4DB2-BD59-A6C34878D82A}">
                    <a16:rowId xmlns:a16="http://schemas.microsoft.com/office/drawing/2014/main" val="10006"/>
                  </a:ext>
                </a:extLst>
              </a:tr>
              <a:tr h="796888">
                <a:tc>
                  <a:txBody>
                    <a:bodyPr/>
                    <a:lstStyle/>
                    <a:p>
                      <a:pPr marL="0" marR="0">
                        <a:lnSpc>
                          <a:spcPct val="115000"/>
                        </a:lnSpc>
                        <a:spcBef>
                          <a:spcPts val="0"/>
                        </a:spcBef>
                        <a:spcAft>
                          <a:spcPts val="0"/>
                        </a:spcAft>
                      </a:pPr>
                      <a:r>
                        <a:rPr lang="en-US" sz="1200">
                          <a:effectLst/>
                        </a:rPr>
                        <a:t>The distribution of products and services across a wider area</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64</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8%</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16%</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28%</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48%</a:t>
                      </a:r>
                      <a:endParaRPr lang="ro-RO" sz="1200" dirty="0">
                        <a:effectLst/>
                        <a:latin typeface="Calibri"/>
                        <a:ea typeface="Calibri"/>
                        <a:cs typeface="Times New Roman"/>
                      </a:endParaRPr>
                    </a:p>
                  </a:txBody>
                  <a:tcPr marL="68580" marR="68580" marT="0" marB="0" anchor="ctr">
                    <a:solidFill>
                      <a:schemeClr val="bg2">
                        <a:lumMod val="75000"/>
                      </a:schemeClr>
                    </a:solidFill>
                  </a:tcPr>
                </a:tc>
                <a:extLst>
                  <a:ext uri="{0D108BD9-81ED-4DB2-BD59-A6C34878D82A}">
                    <a16:rowId xmlns:a16="http://schemas.microsoft.com/office/drawing/2014/main" val="10007"/>
                  </a:ext>
                </a:extLst>
              </a:tr>
              <a:tr h="398445">
                <a:tc>
                  <a:txBody>
                    <a:bodyPr/>
                    <a:lstStyle/>
                    <a:p>
                      <a:pPr marL="0" marR="0">
                        <a:lnSpc>
                          <a:spcPct val="115000"/>
                        </a:lnSpc>
                        <a:spcBef>
                          <a:spcPts val="0"/>
                        </a:spcBef>
                        <a:spcAft>
                          <a:spcPts val="0"/>
                        </a:spcAft>
                      </a:pPr>
                      <a:r>
                        <a:rPr lang="en-US" sz="1200">
                          <a:effectLst/>
                        </a:rPr>
                        <a:t>Easier access to financial resources</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8%</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29%</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57%</a:t>
                      </a:r>
                      <a:endParaRPr lang="ro-RO" sz="1200" dirty="0">
                        <a:effectLst/>
                        <a:latin typeface="Calibri"/>
                        <a:ea typeface="Calibri"/>
                        <a:cs typeface="Times New Roman"/>
                      </a:endParaRPr>
                    </a:p>
                  </a:txBody>
                  <a:tcPr marL="68580" marR="68580" marT="0" marB="0" anchor="ctr">
                    <a:solidFill>
                      <a:schemeClr val="bg2">
                        <a:lumMod val="75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40751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2074"/>
          </a:xfrm>
        </p:spPr>
        <p:txBody>
          <a:bodyPr>
            <a:normAutofit/>
          </a:bodyPr>
          <a:lstStyle/>
          <a:p>
            <a:r>
              <a:rPr lang="en-US" sz="2000" dirty="0"/>
              <a:t>ECONOMIC CONDITIONS FOR LOCAL COOPERATION</a:t>
            </a:r>
            <a:endParaRPr lang="ro-RO" sz="2000" dirty="0"/>
          </a:p>
        </p:txBody>
      </p:sp>
      <p:graphicFrame>
        <p:nvGraphicFramePr>
          <p:cNvPr id="5" name="Content Placeholder 4">
            <a:extLst>
              <a:ext uri="{FF2B5EF4-FFF2-40B4-BE49-F238E27FC236}">
                <a16:creationId xmlns:a16="http://schemas.microsoft.com/office/drawing/2014/main" id="{56A9CBCF-F20A-44C2-A968-F65CE60CF9E1}"/>
              </a:ext>
            </a:extLst>
          </p:cNvPr>
          <p:cNvGraphicFramePr>
            <a:graphicFrameLocks noGrp="1"/>
          </p:cNvGraphicFramePr>
          <p:nvPr>
            <p:ph sz="quarter" idx="1"/>
            <p:extLst>
              <p:ext uri="{D42A27DB-BD31-4B8C-83A1-F6EECF244321}">
                <p14:modId xmlns:p14="http://schemas.microsoft.com/office/powerpoint/2010/main" val="3023077285"/>
              </p:ext>
            </p:extLst>
          </p:nvPr>
        </p:nvGraphicFramePr>
        <p:xfrm>
          <a:off x="467544" y="1556792"/>
          <a:ext cx="7992888" cy="487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17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ECONOMIC CONDITIONS FOR LOCAL COOPERATION</a:t>
            </a:r>
            <a:endParaRPr lang="ro-RO" sz="2000" dirty="0"/>
          </a:p>
        </p:txBody>
      </p:sp>
      <p:graphicFrame>
        <p:nvGraphicFramePr>
          <p:cNvPr id="4" name="Content Placeholder 3">
            <a:extLst>
              <a:ext uri="{FF2B5EF4-FFF2-40B4-BE49-F238E27FC236}">
                <a16:creationId xmlns:a16="http://schemas.microsoft.com/office/drawing/2014/main" id="{50B164CC-C42F-4C17-830F-FFD3F7A792F7}"/>
              </a:ext>
            </a:extLst>
          </p:cNvPr>
          <p:cNvGraphicFramePr>
            <a:graphicFrameLocks noGrp="1"/>
          </p:cNvGraphicFramePr>
          <p:nvPr>
            <p:ph sz="quarter" idx="1"/>
            <p:extLst>
              <p:ext uri="{D42A27DB-BD31-4B8C-83A1-F6EECF244321}">
                <p14:modId xmlns:p14="http://schemas.microsoft.com/office/powerpoint/2010/main" val="2440098022"/>
              </p:ext>
            </p:extLst>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1967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690059192"/>
              </p:ext>
            </p:extLst>
          </p:nvPr>
        </p:nvGraphicFramePr>
        <p:xfrm>
          <a:off x="251520" y="116632"/>
          <a:ext cx="8424935" cy="6434366"/>
        </p:xfrm>
        <a:graphic>
          <a:graphicData uri="http://schemas.openxmlformats.org/drawingml/2006/table">
            <a:tbl>
              <a:tblPr firstRow="1" firstCol="1" bandRow="1">
                <a:tableStyleId>{5C22544A-7EE6-4342-B048-85BDC9FD1C3A}</a:tableStyleId>
              </a:tblPr>
              <a:tblGrid>
                <a:gridCol w="2486019">
                  <a:extLst>
                    <a:ext uri="{9D8B030D-6E8A-4147-A177-3AD203B41FA5}">
                      <a16:colId xmlns:a16="http://schemas.microsoft.com/office/drawing/2014/main" val="20000"/>
                    </a:ext>
                  </a:extLst>
                </a:gridCol>
                <a:gridCol w="900852">
                  <a:extLst>
                    <a:ext uri="{9D8B030D-6E8A-4147-A177-3AD203B41FA5}">
                      <a16:colId xmlns:a16="http://schemas.microsoft.com/office/drawing/2014/main" val="20001"/>
                    </a:ext>
                  </a:extLst>
                </a:gridCol>
                <a:gridCol w="969374">
                  <a:extLst>
                    <a:ext uri="{9D8B030D-6E8A-4147-A177-3AD203B41FA5}">
                      <a16:colId xmlns:a16="http://schemas.microsoft.com/office/drawing/2014/main" val="20002"/>
                    </a:ext>
                  </a:extLst>
                </a:gridCol>
                <a:gridCol w="969374">
                  <a:extLst>
                    <a:ext uri="{9D8B030D-6E8A-4147-A177-3AD203B41FA5}">
                      <a16:colId xmlns:a16="http://schemas.microsoft.com/office/drawing/2014/main" val="20003"/>
                    </a:ext>
                  </a:extLst>
                </a:gridCol>
                <a:gridCol w="969374">
                  <a:extLst>
                    <a:ext uri="{9D8B030D-6E8A-4147-A177-3AD203B41FA5}">
                      <a16:colId xmlns:a16="http://schemas.microsoft.com/office/drawing/2014/main" val="20004"/>
                    </a:ext>
                  </a:extLst>
                </a:gridCol>
                <a:gridCol w="969374">
                  <a:extLst>
                    <a:ext uri="{9D8B030D-6E8A-4147-A177-3AD203B41FA5}">
                      <a16:colId xmlns:a16="http://schemas.microsoft.com/office/drawing/2014/main" val="20005"/>
                    </a:ext>
                  </a:extLst>
                </a:gridCol>
                <a:gridCol w="1023279">
                  <a:extLst>
                    <a:ext uri="{9D8B030D-6E8A-4147-A177-3AD203B41FA5}">
                      <a16:colId xmlns:a16="http://schemas.microsoft.com/office/drawing/2014/main" val="20006"/>
                    </a:ext>
                  </a:extLst>
                </a:gridCol>
                <a:gridCol w="137289">
                  <a:extLst>
                    <a:ext uri="{9D8B030D-6E8A-4147-A177-3AD203B41FA5}">
                      <a16:colId xmlns:a16="http://schemas.microsoft.com/office/drawing/2014/main" val="20007"/>
                    </a:ext>
                  </a:extLst>
                </a:gridCol>
              </a:tblGrid>
              <a:tr h="363155">
                <a:tc gridSpan="8">
                  <a:txBody>
                    <a:bodyPr/>
                    <a:lstStyle/>
                    <a:p>
                      <a:pPr marL="0" marR="0" algn="ctr">
                        <a:lnSpc>
                          <a:spcPct val="115000"/>
                        </a:lnSpc>
                        <a:spcBef>
                          <a:spcPts val="0"/>
                        </a:spcBef>
                        <a:spcAft>
                          <a:spcPts val="0"/>
                        </a:spcAft>
                      </a:pPr>
                      <a:r>
                        <a:rPr lang="en-US" sz="1200">
                          <a:effectLst/>
                        </a:rPr>
                        <a:t>Table 3. How important are for you the following factors in joining or creating a partnership?</a:t>
                      </a:r>
                      <a:endParaRPr lang="ro-RO" sz="1200">
                        <a:effectLst/>
                        <a:latin typeface="Calibri"/>
                        <a:ea typeface="Calibri"/>
                        <a:cs typeface="Times New Roman"/>
                      </a:endParaRPr>
                    </a:p>
                  </a:txBody>
                  <a:tcPr marL="68580" marR="68580" marT="0" marB="0" anchor="ct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extLst>
                  <a:ext uri="{0D108BD9-81ED-4DB2-BD59-A6C34878D82A}">
                    <a16:rowId xmlns:a16="http://schemas.microsoft.com/office/drawing/2014/main" val="10000"/>
                  </a:ext>
                </a:extLst>
              </a:tr>
              <a:tr h="457119">
                <a:tc>
                  <a:txBody>
                    <a:bodyPr/>
                    <a:lstStyle/>
                    <a:p>
                      <a:pPr marL="0" marR="0" algn="ctr">
                        <a:lnSpc>
                          <a:spcPct val="115000"/>
                        </a:lnSpc>
                        <a:spcBef>
                          <a:spcPts val="0"/>
                        </a:spcBef>
                        <a:spcAft>
                          <a:spcPts val="0"/>
                        </a:spcAft>
                      </a:pPr>
                      <a:r>
                        <a:rPr lang="en-US" sz="1200">
                          <a:effectLst/>
                        </a:rPr>
                        <a:t>Factors</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No. of reporting</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Unimportant</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Slightly important</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Neutral</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Important</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Very important</a:t>
                      </a:r>
                      <a:endParaRPr lang="ro-RO" sz="12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1000"/>
                        </a:spcAft>
                      </a:pPr>
                      <a:r>
                        <a:rPr lang="ro-RO" sz="1200">
                          <a:effectLst/>
                        </a:rPr>
                        <a:t> </a:t>
                      </a:r>
                      <a:endParaRPr lang="ro-RO" sz="1200">
                        <a:effectLst/>
                        <a:latin typeface="Calibri"/>
                        <a:ea typeface="Calibri"/>
                        <a:cs typeface="Times New Roman"/>
                      </a:endParaRPr>
                    </a:p>
                  </a:txBody>
                  <a:tcPr marL="0" marR="0" marT="0" marB="0" anchor="ctr"/>
                </a:tc>
                <a:extLst>
                  <a:ext uri="{0D108BD9-81ED-4DB2-BD59-A6C34878D82A}">
                    <a16:rowId xmlns:a16="http://schemas.microsoft.com/office/drawing/2014/main" val="10001"/>
                  </a:ext>
                </a:extLst>
              </a:tr>
              <a:tr h="548543">
                <a:tc>
                  <a:txBody>
                    <a:bodyPr/>
                    <a:lstStyle/>
                    <a:p>
                      <a:pPr marL="0" marR="0">
                        <a:lnSpc>
                          <a:spcPct val="115000"/>
                        </a:lnSpc>
                        <a:spcBef>
                          <a:spcPts val="0"/>
                        </a:spcBef>
                        <a:spcAft>
                          <a:spcPts val="0"/>
                        </a:spcAft>
                      </a:pPr>
                      <a:r>
                        <a:rPr lang="en-US" sz="1200">
                          <a:effectLst/>
                        </a:rPr>
                        <a:t>More frequent communication with other partners</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66</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44%</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55%</a:t>
                      </a:r>
                      <a:endParaRPr lang="ro-RO" sz="12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1000"/>
                        </a:spcAft>
                      </a:pPr>
                      <a:r>
                        <a:rPr lang="ro-RO" sz="1200">
                          <a:effectLst/>
                        </a:rPr>
                        <a:t> </a:t>
                      </a:r>
                      <a:endParaRPr lang="ro-RO" sz="1200">
                        <a:effectLst/>
                        <a:latin typeface="Calibri"/>
                        <a:ea typeface="Calibri"/>
                        <a:cs typeface="Times New Roman"/>
                      </a:endParaRPr>
                    </a:p>
                  </a:txBody>
                  <a:tcPr marL="0" marR="0" marT="0" marB="0" anchor="ctr"/>
                </a:tc>
                <a:extLst>
                  <a:ext uri="{0D108BD9-81ED-4DB2-BD59-A6C34878D82A}">
                    <a16:rowId xmlns:a16="http://schemas.microsoft.com/office/drawing/2014/main" val="10002"/>
                  </a:ext>
                </a:extLst>
              </a:tr>
              <a:tr h="457119">
                <a:tc>
                  <a:txBody>
                    <a:bodyPr/>
                    <a:lstStyle/>
                    <a:p>
                      <a:pPr marL="0" marR="0">
                        <a:lnSpc>
                          <a:spcPct val="115000"/>
                        </a:lnSpc>
                        <a:spcBef>
                          <a:spcPts val="0"/>
                        </a:spcBef>
                        <a:spcAft>
                          <a:spcPts val="0"/>
                        </a:spcAft>
                      </a:pPr>
                      <a:r>
                        <a:rPr lang="en-US" sz="1200">
                          <a:effectLst/>
                        </a:rPr>
                        <a:t>To have greater influence on local decisions</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49%</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34%</a:t>
                      </a:r>
                      <a:endParaRPr lang="ro-RO" sz="12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1000"/>
                        </a:spcAft>
                      </a:pPr>
                      <a:r>
                        <a:rPr lang="ro-RO" sz="1200">
                          <a:effectLst/>
                        </a:rPr>
                        <a:t> </a:t>
                      </a:r>
                      <a:endParaRPr lang="ro-RO" sz="1200">
                        <a:effectLst/>
                        <a:latin typeface="Calibri"/>
                        <a:ea typeface="Calibri"/>
                        <a:cs typeface="Times New Roman"/>
                      </a:endParaRPr>
                    </a:p>
                  </a:txBody>
                  <a:tcPr marL="0" marR="0" marT="0" marB="0" anchor="ctr"/>
                </a:tc>
                <a:extLst>
                  <a:ext uri="{0D108BD9-81ED-4DB2-BD59-A6C34878D82A}">
                    <a16:rowId xmlns:a16="http://schemas.microsoft.com/office/drawing/2014/main" val="10003"/>
                  </a:ext>
                </a:extLst>
              </a:tr>
              <a:tr h="548543">
                <a:tc>
                  <a:txBody>
                    <a:bodyPr/>
                    <a:lstStyle/>
                    <a:p>
                      <a:pPr marL="0" marR="0">
                        <a:lnSpc>
                          <a:spcPct val="115000"/>
                        </a:lnSpc>
                        <a:spcBef>
                          <a:spcPts val="0"/>
                        </a:spcBef>
                        <a:spcAft>
                          <a:spcPts val="0"/>
                        </a:spcAft>
                      </a:pPr>
                      <a:r>
                        <a:rPr lang="en-US" sz="1200">
                          <a:effectLst/>
                        </a:rPr>
                        <a:t>To get a better picture about the various actors' behavior and trustworthiness </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8%</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62%</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28%</a:t>
                      </a:r>
                      <a:endParaRPr lang="ro-RO" sz="12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1000"/>
                        </a:spcAft>
                      </a:pPr>
                      <a:r>
                        <a:rPr lang="ro-RO" sz="1200">
                          <a:effectLst/>
                        </a:rPr>
                        <a:t> </a:t>
                      </a:r>
                      <a:endParaRPr lang="ro-RO" sz="1200">
                        <a:effectLst/>
                        <a:latin typeface="Calibri"/>
                        <a:ea typeface="Calibri"/>
                        <a:cs typeface="Times New Roman"/>
                      </a:endParaRPr>
                    </a:p>
                  </a:txBody>
                  <a:tcPr marL="0" marR="0" marT="0" marB="0" anchor="ctr"/>
                </a:tc>
                <a:extLst>
                  <a:ext uri="{0D108BD9-81ED-4DB2-BD59-A6C34878D82A}">
                    <a16:rowId xmlns:a16="http://schemas.microsoft.com/office/drawing/2014/main" val="10004"/>
                  </a:ext>
                </a:extLst>
              </a:tr>
              <a:tr h="457119">
                <a:tc>
                  <a:txBody>
                    <a:bodyPr/>
                    <a:lstStyle/>
                    <a:p>
                      <a:pPr marL="0" marR="0">
                        <a:lnSpc>
                          <a:spcPct val="115000"/>
                        </a:lnSpc>
                        <a:spcBef>
                          <a:spcPts val="0"/>
                        </a:spcBef>
                        <a:spcAft>
                          <a:spcPts val="0"/>
                        </a:spcAft>
                      </a:pPr>
                      <a:r>
                        <a:rPr lang="en-US" sz="1200">
                          <a:effectLst/>
                        </a:rPr>
                        <a:t>To gain more information about the local environment</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66</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9%</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48%</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41%</a:t>
                      </a:r>
                      <a:endParaRPr lang="ro-RO" sz="12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1000"/>
                        </a:spcAft>
                      </a:pPr>
                      <a:r>
                        <a:rPr lang="ro-RO" sz="1200">
                          <a:effectLst/>
                        </a:rPr>
                        <a:t> </a:t>
                      </a:r>
                      <a:endParaRPr lang="ro-RO" sz="1200">
                        <a:effectLst/>
                        <a:latin typeface="Calibri"/>
                        <a:ea typeface="Calibri"/>
                        <a:cs typeface="Times New Roman"/>
                      </a:endParaRPr>
                    </a:p>
                  </a:txBody>
                  <a:tcPr marL="0" marR="0" marT="0" marB="0" anchor="ctr"/>
                </a:tc>
                <a:extLst>
                  <a:ext uri="{0D108BD9-81ED-4DB2-BD59-A6C34878D82A}">
                    <a16:rowId xmlns:a16="http://schemas.microsoft.com/office/drawing/2014/main" val="10005"/>
                  </a:ext>
                </a:extLst>
              </a:tr>
              <a:tr h="548543">
                <a:tc>
                  <a:txBody>
                    <a:bodyPr/>
                    <a:lstStyle/>
                    <a:p>
                      <a:pPr marL="0" marR="0">
                        <a:lnSpc>
                          <a:spcPct val="115000"/>
                        </a:lnSpc>
                        <a:spcBef>
                          <a:spcPts val="0"/>
                        </a:spcBef>
                        <a:spcAft>
                          <a:spcPts val="0"/>
                        </a:spcAft>
                      </a:pPr>
                      <a:r>
                        <a:rPr lang="en-US" sz="1200">
                          <a:effectLst/>
                        </a:rPr>
                        <a:t>To gain access to a system where mutual respect is essential</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46%</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34%</a:t>
                      </a:r>
                      <a:endParaRPr lang="ro-RO" sz="12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1000"/>
                        </a:spcAft>
                      </a:pPr>
                      <a:r>
                        <a:rPr lang="ro-RO" sz="1200">
                          <a:effectLst/>
                        </a:rPr>
                        <a:t> </a:t>
                      </a:r>
                      <a:endParaRPr lang="ro-RO" sz="1200">
                        <a:effectLst/>
                        <a:latin typeface="Calibri"/>
                        <a:ea typeface="Calibri"/>
                        <a:cs typeface="Times New Roman"/>
                      </a:endParaRPr>
                    </a:p>
                  </a:txBody>
                  <a:tcPr marL="0" marR="0" marT="0" marB="0" anchor="ctr"/>
                </a:tc>
                <a:extLst>
                  <a:ext uri="{0D108BD9-81ED-4DB2-BD59-A6C34878D82A}">
                    <a16:rowId xmlns:a16="http://schemas.microsoft.com/office/drawing/2014/main" val="10006"/>
                  </a:ext>
                </a:extLst>
              </a:tr>
              <a:tr h="735453">
                <a:tc>
                  <a:txBody>
                    <a:bodyPr/>
                    <a:lstStyle/>
                    <a:p>
                      <a:pPr marL="0" marR="0">
                        <a:lnSpc>
                          <a:spcPct val="115000"/>
                        </a:lnSpc>
                        <a:spcBef>
                          <a:spcPts val="0"/>
                        </a:spcBef>
                        <a:spcAft>
                          <a:spcPts val="0"/>
                        </a:spcAft>
                      </a:pPr>
                      <a:r>
                        <a:rPr lang="en-US" sz="1200">
                          <a:effectLst/>
                        </a:rPr>
                        <a:t>To participate in actions which strengthen personal and professional connections at local and regional level </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66</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50%</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44%</a:t>
                      </a:r>
                      <a:endParaRPr lang="ro-RO" sz="12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1000"/>
                        </a:spcAft>
                      </a:pPr>
                      <a:r>
                        <a:rPr lang="ro-RO" sz="1200">
                          <a:effectLst/>
                        </a:rPr>
                        <a:t> </a:t>
                      </a:r>
                      <a:endParaRPr lang="ro-RO" sz="1200">
                        <a:effectLst/>
                        <a:latin typeface="Calibri"/>
                        <a:ea typeface="Calibri"/>
                        <a:cs typeface="Times New Roman"/>
                      </a:endParaRPr>
                    </a:p>
                  </a:txBody>
                  <a:tcPr marL="0" marR="0" marT="0" marB="0" anchor="ctr"/>
                </a:tc>
                <a:extLst>
                  <a:ext uri="{0D108BD9-81ED-4DB2-BD59-A6C34878D82A}">
                    <a16:rowId xmlns:a16="http://schemas.microsoft.com/office/drawing/2014/main" val="10007"/>
                  </a:ext>
                </a:extLst>
              </a:tr>
              <a:tr h="457119">
                <a:tc>
                  <a:txBody>
                    <a:bodyPr/>
                    <a:lstStyle/>
                    <a:p>
                      <a:pPr marL="0" marR="0">
                        <a:lnSpc>
                          <a:spcPct val="115000"/>
                        </a:lnSpc>
                        <a:spcBef>
                          <a:spcPts val="0"/>
                        </a:spcBef>
                        <a:spcAft>
                          <a:spcPts val="0"/>
                        </a:spcAft>
                      </a:pPr>
                      <a:r>
                        <a:rPr lang="en-US" sz="1200">
                          <a:effectLst/>
                        </a:rPr>
                        <a:t>To reduce the level of stress and of the workload</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66</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17%</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27%</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17%</a:t>
                      </a:r>
                      <a:endParaRPr lang="ro-RO" sz="12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1000"/>
                        </a:spcAft>
                      </a:pPr>
                      <a:r>
                        <a:rPr lang="ro-RO" sz="1200">
                          <a:effectLst/>
                        </a:rPr>
                        <a:t> </a:t>
                      </a:r>
                      <a:endParaRPr lang="ro-RO" sz="1200">
                        <a:effectLst/>
                        <a:latin typeface="Calibri"/>
                        <a:ea typeface="Calibri"/>
                        <a:cs typeface="Times New Roman"/>
                      </a:endParaRPr>
                    </a:p>
                  </a:txBody>
                  <a:tcPr marL="0" marR="0" marT="0" marB="0" anchor="ctr"/>
                </a:tc>
                <a:extLst>
                  <a:ext uri="{0D108BD9-81ED-4DB2-BD59-A6C34878D82A}">
                    <a16:rowId xmlns:a16="http://schemas.microsoft.com/office/drawing/2014/main" val="10008"/>
                  </a:ext>
                </a:extLst>
              </a:tr>
              <a:tr h="375853">
                <a:tc>
                  <a:txBody>
                    <a:bodyPr/>
                    <a:lstStyle/>
                    <a:p>
                      <a:pPr marL="0" marR="0">
                        <a:lnSpc>
                          <a:spcPct val="115000"/>
                        </a:lnSpc>
                        <a:spcBef>
                          <a:spcPts val="0"/>
                        </a:spcBef>
                        <a:spcAft>
                          <a:spcPts val="0"/>
                        </a:spcAft>
                      </a:pPr>
                      <a:r>
                        <a:rPr lang="en-US" sz="1200">
                          <a:effectLst/>
                        </a:rPr>
                        <a:t>To promote local culture and traditions</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8%</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45%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38%</a:t>
                      </a:r>
                      <a:endParaRPr lang="ro-RO" sz="12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1000"/>
                        </a:spcAft>
                      </a:pPr>
                      <a:r>
                        <a:rPr lang="ro-RO" sz="1200">
                          <a:effectLst/>
                        </a:rPr>
                        <a:t> </a:t>
                      </a:r>
                      <a:endParaRPr lang="ro-RO" sz="1200">
                        <a:effectLst/>
                        <a:latin typeface="Calibri"/>
                        <a:ea typeface="Calibri"/>
                        <a:cs typeface="Times New Roman"/>
                      </a:endParaRPr>
                    </a:p>
                  </a:txBody>
                  <a:tcPr marL="0" marR="0" marT="0" marB="0" anchor="ctr"/>
                </a:tc>
                <a:extLst>
                  <a:ext uri="{0D108BD9-81ED-4DB2-BD59-A6C34878D82A}">
                    <a16:rowId xmlns:a16="http://schemas.microsoft.com/office/drawing/2014/main" val="10009"/>
                  </a:ext>
                </a:extLst>
              </a:tr>
              <a:tr h="457119">
                <a:tc>
                  <a:txBody>
                    <a:bodyPr/>
                    <a:lstStyle/>
                    <a:p>
                      <a:pPr marL="0" marR="0">
                        <a:lnSpc>
                          <a:spcPct val="115000"/>
                        </a:lnSpc>
                        <a:spcBef>
                          <a:spcPts val="0"/>
                        </a:spcBef>
                        <a:spcAft>
                          <a:spcPts val="0"/>
                        </a:spcAft>
                      </a:pPr>
                      <a:r>
                        <a:rPr lang="en-US" sz="1200">
                          <a:effectLst/>
                        </a:rPr>
                        <a:t>To increase the level of certainty through affiliation</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17%</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49%</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23%</a:t>
                      </a:r>
                      <a:endParaRPr lang="ro-RO" sz="12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1000"/>
                        </a:spcAft>
                      </a:pPr>
                      <a:r>
                        <a:rPr lang="ro-RO" sz="1200">
                          <a:effectLst/>
                        </a:rPr>
                        <a:t> </a:t>
                      </a:r>
                      <a:endParaRPr lang="ro-RO" sz="1200">
                        <a:effectLst/>
                        <a:latin typeface="Calibri"/>
                        <a:ea typeface="Calibri"/>
                        <a:cs typeface="Times New Roman"/>
                      </a:endParaRPr>
                    </a:p>
                  </a:txBody>
                  <a:tcPr marL="0" marR="0" marT="0" marB="0" anchor="ctr"/>
                </a:tc>
                <a:extLst>
                  <a:ext uri="{0D108BD9-81ED-4DB2-BD59-A6C34878D82A}">
                    <a16:rowId xmlns:a16="http://schemas.microsoft.com/office/drawing/2014/main" val="10010"/>
                  </a:ext>
                </a:extLst>
              </a:tr>
              <a:tr h="548543">
                <a:tc>
                  <a:txBody>
                    <a:bodyPr/>
                    <a:lstStyle/>
                    <a:p>
                      <a:pPr marL="0" marR="0">
                        <a:lnSpc>
                          <a:spcPct val="115000"/>
                        </a:lnSpc>
                        <a:spcBef>
                          <a:spcPts val="0"/>
                        </a:spcBef>
                        <a:spcAft>
                          <a:spcPts val="0"/>
                        </a:spcAft>
                      </a:pPr>
                      <a:r>
                        <a:rPr lang="en-US" sz="1200">
                          <a:effectLst/>
                        </a:rPr>
                        <a:t>To increase reputation by working together with better-known partners</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66</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14%</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52%</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32%</a:t>
                      </a:r>
                      <a:endParaRPr lang="ro-RO" sz="12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1000"/>
                        </a:spcAft>
                      </a:pPr>
                      <a:r>
                        <a:rPr lang="ro-RO" sz="1200" dirty="0">
                          <a:effectLst/>
                        </a:rPr>
                        <a:t> </a:t>
                      </a:r>
                      <a:endParaRPr lang="ro-RO" sz="1200" dirty="0">
                        <a:effectLst/>
                        <a:latin typeface="Calibri"/>
                        <a:ea typeface="Calibri"/>
                        <a:cs typeface="Times New Roman"/>
                      </a:endParaRPr>
                    </a:p>
                  </a:txBody>
                  <a:tcPr marL="0" marR="0" marT="0" marB="0"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963078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31224" cy="1143000"/>
          </a:xfrm>
        </p:spPr>
        <p:txBody>
          <a:bodyPr>
            <a:normAutofit/>
          </a:bodyPr>
          <a:lstStyle/>
          <a:p>
            <a:r>
              <a:rPr lang="en-US" sz="2400" dirty="0"/>
              <a:t>SOCIAL AND ORGANIZATIONAL CONDITIONS FOR LOCAL COOPERATION</a:t>
            </a:r>
            <a:endParaRPr lang="ro-RO" sz="2400" dirty="0"/>
          </a:p>
        </p:txBody>
      </p:sp>
      <p:graphicFrame>
        <p:nvGraphicFramePr>
          <p:cNvPr id="4" name="Content Placeholder 3">
            <a:extLst>
              <a:ext uri="{FF2B5EF4-FFF2-40B4-BE49-F238E27FC236}">
                <a16:creationId xmlns:a16="http://schemas.microsoft.com/office/drawing/2014/main" id="{CA0E8733-CB55-4BE1-8E1A-98BC4E4BDE66}"/>
              </a:ext>
            </a:extLst>
          </p:cNvPr>
          <p:cNvGraphicFramePr>
            <a:graphicFrameLocks noGrp="1"/>
          </p:cNvGraphicFramePr>
          <p:nvPr>
            <p:ph sz="quarter" idx="1"/>
            <p:extLst>
              <p:ext uri="{D42A27DB-BD31-4B8C-83A1-F6EECF244321}">
                <p14:modId xmlns:p14="http://schemas.microsoft.com/office/powerpoint/2010/main" val="150912373"/>
              </p:ext>
            </p:extLst>
          </p:nvPr>
        </p:nvGraphicFramePr>
        <p:xfrm>
          <a:off x="395536" y="1556792"/>
          <a:ext cx="8075240" cy="487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7127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670907465"/>
              </p:ext>
            </p:extLst>
          </p:nvPr>
        </p:nvGraphicFramePr>
        <p:xfrm>
          <a:off x="323528" y="260647"/>
          <a:ext cx="8280920" cy="5981744"/>
        </p:xfrm>
        <a:graphic>
          <a:graphicData uri="http://schemas.openxmlformats.org/drawingml/2006/table">
            <a:tbl>
              <a:tblPr firstRow="1" firstCol="1" bandRow="1">
                <a:tableStyleId>{5C22544A-7EE6-4342-B048-85BDC9FD1C3A}</a:tableStyleId>
              </a:tblPr>
              <a:tblGrid>
                <a:gridCol w="2725703">
                  <a:extLst>
                    <a:ext uri="{9D8B030D-6E8A-4147-A177-3AD203B41FA5}">
                      <a16:colId xmlns:a16="http://schemas.microsoft.com/office/drawing/2014/main" val="20000"/>
                    </a:ext>
                  </a:extLst>
                </a:gridCol>
                <a:gridCol w="968282">
                  <a:extLst>
                    <a:ext uri="{9D8B030D-6E8A-4147-A177-3AD203B41FA5}">
                      <a16:colId xmlns:a16="http://schemas.microsoft.com/office/drawing/2014/main" val="20001"/>
                    </a:ext>
                  </a:extLst>
                </a:gridCol>
                <a:gridCol w="984818">
                  <a:extLst>
                    <a:ext uri="{9D8B030D-6E8A-4147-A177-3AD203B41FA5}">
                      <a16:colId xmlns:a16="http://schemas.microsoft.com/office/drawing/2014/main" val="20002"/>
                    </a:ext>
                  </a:extLst>
                </a:gridCol>
                <a:gridCol w="793805">
                  <a:extLst>
                    <a:ext uri="{9D8B030D-6E8A-4147-A177-3AD203B41FA5}">
                      <a16:colId xmlns:a16="http://schemas.microsoft.com/office/drawing/2014/main" val="20003"/>
                    </a:ext>
                  </a:extLst>
                </a:gridCol>
                <a:gridCol w="1029761">
                  <a:extLst>
                    <a:ext uri="{9D8B030D-6E8A-4147-A177-3AD203B41FA5}">
                      <a16:colId xmlns:a16="http://schemas.microsoft.com/office/drawing/2014/main" val="20004"/>
                    </a:ext>
                  </a:extLst>
                </a:gridCol>
                <a:gridCol w="911324">
                  <a:extLst>
                    <a:ext uri="{9D8B030D-6E8A-4147-A177-3AD203B41FA5}">
                      <a16:colId xmlns:a16="http://schemas.microsoft.com/office/drawing/2014/main" val="20005"/>
                    </a:ext>
                  </a:extLst>
                </a:gridCol>
                <a:gridCol w="867227">
                  <a:extLst>
                    <a:ext uri="{9D8B030D-6E8A-4147-A177-3AD203B41FA5}">
                      <a16:colId xmlns:a16="http://schemas.microsoft.com/office/drawing/2014/main" val="20006"/>
                    </a:ext>
                  </a:extLst>
                </a:gridCol>
              </a:tblGrid>
              <a:tr h="555124">
                <a:tc gridSpan="7">
                  <a:txBody>
                    <a:bodyPr/>
                    <a:lstStyle/>
                    <a:p>
                      <a:pPr marL="0" marR="0" algn="ctr">
                        <a:lnSpc>
                          <a:spcPct val="115000"/>
                        </a:lnSpc>
                        <a:spcBef>
                          <a:spcPts val="0"/>
                        </a:spcBef>
                        <a:spcAft>
                          <a:spcPts val="0"/>
                        </a:spcAft>
                      </a:pPr>
                      <a:r>
                        <a:rPr lang="en-US" sz="1200" dirty="0">
                          <a:effectLst/>
                        </a:rPr>
                        <a:t>Table 4. How would you rate the level of the following factors within the partnership you are part of?</a:t>
                      </a:r>
                      <a:endParaRPr lang="ro-MO" sz="1200" dirty="0">
                        <a:effectLst/>
                      </a:endParaRPr>
                    </a:p>
                    <a:p>
                      <a:pPr marL="0" marR="0" algn="ctr">
                        <a:lnSpc>
                          <a:spcPct val="115000"/>
                        </a:lnSpc>
                        <a:spcBef>
                          <a:spcPts val="0"/>
                        </a:spcBef>
                        <a:spcAft>
                          <a:spcPts val="0"/>
                        </a:spcAft>
                      </a:pPr>
                      <a:r>
                        <a:rPr lang="ro-MO" sz="1200" dirty="0">
                          <a:effectLst/>
                          <a:latin typeface="Calibri"/>
                          <a:ea typeface="Calibri"/>
                          <a:cs typeface="Times New Roman"/>
                        </a:rPr>
                        <a:t>(1 – </a:t>
                      </a:r>
                      <a:r>
                        <a:rPr lang="ro-MO" sz="1200" dirty="0" err="1">
                          <a:effectLst/>
                          <a:latin typeface="Calibri"/>
                          <a:ea typeface="Calibri"/>
                          <a:cs typeface="Times New Roman"/>
                        </a:rPr>
                        <a:t>not</a:t>
                      </a:r>
                      <a:r>
                        <a:rPr lang="ro-MO" sz="1200" dirty="0">
                          <a:effectLst/>
                          <a:latin typeface="Calibri"/>
                          <a:ea typeface="Calibri"/>
                          <a:cs typeface="Times New Roman"/>
                        </a:rPr>
                        <a:t> important,</a:t>
                      </a:r>
                      <a:r>
                        <a:rPr lang="ro-MO" sz="1200" baseline="0" dirty="0">
                          <a:effectLst/>
                          <a:latin typeface="Calibri"/>
                          <a:ea typeface="Calibri"/>
                          <a:cs typeface="Times New Roman"/>
                        </a:rPr>
                        <a:t> 5 – </a:t>
                      </a:r>
                      <a:r>
                        <a:rPr lang="ro-MO" sz="1200" baseline="0" dirty="0" err="1">
                          <a:effectLst/>
                          <a:latin typeface="Calibri"/>
                          <a:ea typeface="Calibri"/>
                          <a:cs typeface="Times New Roman"/>
                        </a:rPr>
                        <a:t>very</a:t>
                      </a:r>
                      <a:r>
                        <a:rPr lang="ro-MO" sz="1200" baseline="0" dirty="0">
                          <a:effectLst/>
                          <a:latin typeface="Calibri"/>
                          <a:ea typeface="Calibri"/>
                          <a:cs typeface="Times New Roman"/>
                        </a:rPr>
                        <a:t> </a:t>
                      </a:r>
                      <a:r>
                        <a:rPr lang="ro-MO" sz="1200" baseline="0" dirty="0" err="1">
                          <a:effectLst/>
                          <a:latin typeface="Calibri"/>
                          <a:ea typeface="Calibri"/>
                          <a:cs typeface="Times New Roman"/>
                        </a:rPr>
                        <a:t>importnat</a:t>
                      </a:r>
                      <a:r>
                        <a:rPr lang="ro-MO" sz="1200" baseline="0" dirty="0">
                          <a:effectLst/>
                          <a:latin typeface="Calibri"/>
                          <a:ea typeface="Calibri"/>
                          <a:cs typeface="Times New Roman"/>
                        </a:rPr>
                        <a:t>) </a:t>
                      </a:r>
                      <a:endParaRPr lang="ro-RO" sz="1200" dirty="0">
                        <a:effectLst/>
                        <a:latin typeface="Calibri"/>
                        <a:ea typeface="Calibri"/>
                        <a:cs typeface="Times New Roman"/>
                      </a:endParaRPr>
                    </a:p>
                  </a:txBody>
                  <a:tcPr marL="68580" marR="68580" marT="0" marB="0" anchor="ct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extLst>
                  <a:ext uri="{0D108BD9-81ED-4DB2-BD59-A6C34878D82A}">
                    <a16:rowId xmlns:a16="http://schemas.microsoft.com/office/drawing/2014/main" val="10000"/>
                  </a:ext>
                </a:extLst>
              </a:tr>
              <a:tr h="427293">
                <a:tc>
                  <a:txBody>
                    <a:bodyPr/>
                    <a:lstStyle/>
                    <a:p>
                      <a:pPr marL="0" marR="0" algn="ctr">
                        <a:lnSpc>
                          <a:spcPct val="115000"/>
                        </a:lnSpc>
                        <a:spcBef>
                          <a:spcPts val="0"/>
                        </a:spcBef>
                        <a:spcAft>
                          <a:spcPts val="0"/>
                        </a:spcAft>
                      </a:pPr>
                      <a:r>
                        <a:rPr lang="en-US" sz="1200">
                          <a:effectLst/>
                        </a:rPr>
                        <a:t>Factors</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No. of reporting</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4</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5</a:t>
                      </a:r>
                      <a:endParaRPr lang="ro-RO" sz="120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411202">
                <a:tc>
                  <a:txBody>
                    <a:bodyPr/>
                    <a:lstStyle/>
                    <a:p>
                      <a:pPr marL="0" marR="0">
                        <a:lnSpc>
                          <a:spcPct val="115000"/>
                        </a:lnSpc>
                        <a:spcBef>
                          <a:spcPts val="0"/>
                        </a:spcBef>
                        <a:spcAft>
                          <a:spcPts val="0"/>
                        </a:spcAft>
                      </a:pPr>
                      <a:r>
                        <a:rPr lang="en-US" sz="1200">
                          <a:effectLst/>
                        </a:rPr>
                        <a:t>The level of ownership</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12%</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12%</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31%</a:t>
                      </a:r>
                      <a:endParaRPr lang="ro-RO" sz="12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US" sz="1200">
                          <a:effectLst/>
                        </a:rPr>
                        <a:t>28%</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17%</a:t>
                      </a:r>
                      <a:endParaRPr lang="ro-RO" sz="1200">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411202">
                <a:tc>
                  <a:txBody>
                    <a:bodyPr/>
                    <a:lstStyle/>
                    <a:p>
                      <a:pPr marL="0" marR="0">
                        <a:lnSpc>
                          <a:spcPct val="115000"/>
                        </a:lnSpc>
                        <a:spcBef>
                          <a:spcPts val="0"/>
                        </a:spcBef>
                        <a:spcAft>
                          <a:spcPts val="0"/>
                        </a:spcAft>
                      </a:pPr>
                      <a:r>
                        <a:rPr lang="en-US" sz="1200">
                          <a:effectLst/>
                        </a:rPr>
                        <a:t>The level of trust</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23%</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42%</a:t>
                      </a:r>
                      <a:endParaRPr lang="ro-RO" sz="12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US" sz="1200">
                          <a:effectLst/>
                        </a:rPr>
                        <a:t>31%</a:t>
                      </a:r>
                      <a:endParaRPr lang="ro-RO" sz="1200">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r h="411202">
                <a:tc>
                  <a:txBody>
                    <a:bodyPr/>
                    <a:lstStyle/>
                    <a:p>
                      <a:pPr marL="0" marR="0">
                        <a:lnSpc>
                          <a:spcPct val="115000"/>
                        </a:lnSpc>
                        <a:spcBef>
                          <a:spcPts val="0"/>
                        </a:spcBef>
                        <a:spcAft>
                          <a:spcPts val="0"/>
                        </a:spcAft>
                      </a:pPr>
                      <a:r>
                        <a:rPr lang="en-US" sz="1200">
                          <a:effectLst/>
                        </a:rPr>
                        <a:t>[The level of communication</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64</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17%</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47%</a:t>
                      </a:r>
                      <a:endParaRPr lang="ro-RO" sz="12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US" sz="1200">
                          <a:effectLst/>
                        </a:rPr>
                        <a:t>30%</a:t>
                      </a:r>
                      <a:endParaRPr lang="ro-RO" sz="1200">
                        <a:effectLst/>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r h="411202">
                <a:tc>
                  <a:txBody>
                    <a:bodyPr/>
                    <a:lstStyle/>
                    <a:p>
                      <a:pPr marL="0" marR="0">
                        <a:lnSpc>
                          <a:spcPct val="115000"/>
                        </a:lnSpc>
                        <a:spcBef>
                          <a:spcPts val="0"/>
                        </a:spcBef>
                        <a:spcAft>
                          <a:spcPts val="0"/>
                        </a:spcAft>
                      </a:pPr>
                      <a:r>
                        <a:rPr lang="en-US" sz="1200">
                          <a:effectLst/>
                        </a:rPr>
                        <a:t>The level of interaction</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57%</a:t>
                      </a:r>
                      <a:endParaRPr lang="ro-RO" sz="12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US" sz="1200">
                          <a:effectLst/>
                        </a:rPr>
                        <a:t>22%</a:t>
                      </a:r>
                      <a:endParaRPr lang="ro-RO" sz="1200">
                        <a:effectLst/>
                        <a:latin typeface="Calibri"/>
                        <a:ea typeface="Calibri"/>
                        <a:cs typeface="Times New Roman"/>
                      </a:endParaRPr>
                    </a:p>
                  </a:txBody>
                  <a:tcPr marL="68580" marR="68580" marT="0" marB="0" anchor="ctr"/>
                </a:tc>
                <a:extLst>
                  <a:ext uri="{0D108BD9-81ED-4DB2-BD59-A6C34878D82A}">
                    <a16:rowId xmlns:a16="http://schemas.microsoft.com/office/drawing/2014/main" val="10005"/>
                  </a:ext>
                </a:extLst>
              </a:tr>
              <a:tr h="427427">
                <a:tc>
                  <a:txBody>
                    <a:bodyPr/>
                    <a:lstStyle/>
                    <a:p>
                      <a:pPr marL="0" marR="0">
                        <a:lnSpc>
                          <a:spcPct val="115000"/>
                        </a:lnSpc>
                        <a:spcBef>
                          <a:spcPts val="0"/>
                        </a:spcBef>
                        <a:spcAft>
                          <a:spcPts val="0"/>
                        </a:spcAft>
                      </a:pPr>
                      <a:r>
                        <a:rPr lang="en-US" sz="1200">
                          <a:effectLst/>
                        </a:rPr>
                        <a:t>Decisions moved by relationships</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64</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8%</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31%</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36%</a:t>
                      </a:r>
                      <a:endParaRPr lang="ro-RO" sz="12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US" sz="1200">
                          <a:effectLst/>
                        </a:rPr>
                        <a:t>19%</a:t>
                      </a:r>
                      <a:endParaRPr lang="ro-RO" sz="1200">
                        <a:effectLst/>
                        <a:latin typeface="Calibri"/>
                        <a:ea typeface="Calibri"/>
                        <a:cs typeface="Times New Roman"/>
                      </a:endParaRPr>
                    </a:p>
                  </a:txBody>
                  <a:tcPr marL="68580" marR="68580" marT="0" marB="0" anchor="ctr"/>
                </a:tc>
                <a:extLst>
                  <a:ext uri="{0D108BD9-81ED-4DB2-BD59-A6C34878D82A}">
                    <a16:rowId xmlns:a16="http://schemas.microsoft.com/office/drawing/2014/main" val="10006"/>
                  </a:ext>
                </a:extLst>
              </a:tr>
              <a:tr h="427427">
                <a:tc>
                  <a:txBody>
                    <a:bodyPr/>
                    <a:lstStyle/>
                    <a:p>
                      <a:pPr marL="0" marR="0">
                        <a:lnSpc>
                          <a:spcPct val="115000"/>
                        </a:lnSpc>
                        <a:spcBef>
                          <a:spcPts val="0"/>
                        </a:spcBef>
                        <a:spcAft>
                          <a:spcPts val="0"/>
                        </a:spcAft>
                      </a:pPr>
                      <a:r>
                        <a:rPr lang="en-US" sz="1200">
                          <a:effectLst/>
                        </a:rPr>
                        <a:t>The level of management capabilities</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14%</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43%</a:t>
                      </a:r>
                      <a:endParaRPr lang="ro-RO" sz="12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US" sz="1200">
                          <a:effectLst/>
                        </a:rPr>
                        <a:t>35%</a:t>
                      </a:r>
                      <a:endParaRPr lang="ro-RO" sz="1200">
                        <a:effectLst/>
                        <a:latin typeface="Calibri"/>
                        <a:ea typeface="Calibri"/>
                        <a:cs typeface="Times New Roman"/>
                      </a:endParaRPr>
                    </a:p>
                  </a:txBody>
                  <a:tcPr marL="68580" marR="68580" marT="0" marB="0" anchor="ctr"/>
                </a:tc>
                <a:extLst>
                  <a:ext uri="{0D108BD9-81ED-4DB2-BD59-A6C34878D82A}">
                    <a16:rowId xmlns:a16="http://schemas.microsoft.com/office/drawing/2014/main" val="10007"/>
                  </a:ext>
                </a:extLst>
              </a:tr>
              <a:tr h="427427">
                <a:tc>
                  <a:txBody>
                    <a:bodyPr/>
                    <a:lstStyle/>
                    <a:p>
                      <a:pPr marL="0" marR="0">
                        <a:lnSpc>
                          <a:spcPct val="115000"/>
                        </a:lnSpc>
                        <a:spcBef>
                          <a:spcPts val="0"/>
                        </a:spcBef>
                        <a:spcAft>
                          <a:spcPts val="0"/>
                        </a:spcAft>
                      </a:pPr>
                      <a:r>
                        <a:rPr lang="en-US" sz="1200">
                          <a:effectLst/>
                        </a:rPr>
                        <a:t>The level of administrative capabilities</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23%</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51%</a:t>
                      </a:r>
                      <a:endParaRPr lang="ro-RO" sz="12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US" sz="1200">
                          <a:effectLst/>
                        </a:rPr>
                        <a:t>20%</a:t>
                      </a:r>
                      <a:endParaRPr lang="ro-RO" sz="1200">
                        <a:effectLst/>
                        <a:latin typeface="Calibri"/>
                        <a:ea typeface="Calibri"/>
                        <a:cs typeface="Times New Roman"/>
                      </a:endParaRPr>
                    </a:p>
                  </a:txBody>
                  <a:tcPr marL="68580" marR="68580" marT="0" marB="0" anchor="ctr"/>
                </a:tc>
                <a:extLst>
                  <a:ext uri="{0D108BD9-81ED-4DB2-BD59-A6C34878D82A}">
                    <a16:rowId xmlns:a16="http://schemas.microsoft.com/office/drawing/2014/main" val="10008"/>
                  </a:ext>
                </a:extLst>
              </a:tr>
              <a:tr h="575685">
                <a:tc>
                  <a:txBody>
                    <a:bodyPr/>
                    <a:lstStyle/>
                    <a:p>
                      <a:pPr marL="0" marR="0">
                        <a:lnSpc>
                          <a:spcPct val="115000"/>
                        </a:lnSpc>
                        <a:spcBef>
                          <a:spcPts val="0"/>
                        </a:spcBef>
                        <a:spcAft>
                          <a:spcPts val="0"/>
                        </a:spcAft>
                      </a:pPr>
                      <a:r>
                        <a:rPr lang="en-US" sz="1200">
                          <a:effectLst/>
                        </a:rPr>
                        <a:t>The level of members' involvement</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8%</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23%</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34%</a:t>
                      </a:r>
                      <a:endParaRPr lang="ro-RO" sz="12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US" sz="1200">
                          <a:effectLst/>
                        </a:rPr>
                        <a:t>32%</a:t>
                      </a:r>
                      <a:endParaRPr lang="ro-RO" sz="1200">
                        <a:effectLst/>
                        <a:latin typeface="Calibri"/>
                        <a:ea typeface="Calibri"/>
                        <a:cs typeface="Times New Roman"/>
                      </a:endParaRPr>
                    </a:p>
                  </a:txBody>
                  <a:tcPr marL="68580" marR="68580" marT="0" marB="0" anchor="ctr"/>
                </a:tc>
                <a:extLst>
                  <a:ext uri="{0D108BD9-81ED-4DB2-BD59-A6C34878D82A}">
                    <a16:rowId xmlns:a16="http://schemas.microsoft.com/office/drawing/2014/main" val="10009"/>
                  </a:ext>
                </a:extLst>
              </a:tr>
              <a:tr h="637364">
                <a:tc>
                  <a:txBody>
                    <a:bodyPr/>
                    <a:lstStyle/>
                    <a:p>
                      <a:pPr marL="0" marR="0">
                        <a:lnSpc>
                          <a:spcPct val="115000"/>
                        </a:lnSpc>
                        <a:spcBef>
                          <a:spcPts val="0"/>
                        </a:spcBef>
                        <a:spcAft>
                          <a:spcPts val="0"/>
                        </a:spcAft>
                      </a:pPr>
                      <a:r>
                        <a:rPr lang="en-US" sz="1200">
                          <a:effectLst/>
                        </a:rPr>
                        <a:t>The level of community's involvement in decision making</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64</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14%</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34%</a:t>
                      </a:r>
                      <a:endParaRPr lang="ro-RO" sz="12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US" sz="1200">
                          <a:effectLst/>
                        </a:rPr>
                        <a:t>20%</a:t>
                      </a:r>
                      <a:endParaRPr lang="ro-RO" sz="1200">
                        <a:effectLst/>
                        <a:latin typeface="Calibri"/>
                        <a:ea typeface="Calibri"/>
                        <a:cs typeface="Times New Roman"/>
                      </a:endParaRPr>
                    </a:p>
                  </a:txBody>
                  <a:tcPr marL="68580" marR="68580" marT="0" marB="0" anchor="ctr"/>
                </a:tc>
                <a:extLst>
                  <a:ext uri="{0D108BD9-81ED-4DB2-BD59-A6C34878D82A}">
                    <a16:rowId xmlns:a16="http://schemas.microsoft.com/office/drawing/2014/main" val="10010"/>
                  </a:ext>
                </a:extLst>
              </a:tr>
              <a:tr h="427427">
                <a:tc>
                  <a:txBody>
                    <a:bodyPr/>
                    <a:lstStyle/>
                    <a:p>
                      <a:pPr marL="0" marR="0">
                        <a:lnSpc>
                          <a:spcPct val="115000"/>
                        </a:lnSpc>
                        <a:spcBef>
                          <a:spcPts val="0"/>
                        </a:spcBef>
                        <a:spcAft>
                          <a:spcPts val="0"/>
                        </a:spcAft>
                      </a:pPr>
                      <a:r>
                        <a:rPr lang="en-US" sz="1200">
                          <a:effectLst/>
                        </a:rPr>
                        <a:t>The existence of procedural rules</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12%</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37%</a:t>
                      </a:r>
                      <a:endParaRPr lang="ro-RO" sz="12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US" sz="1200">
                          <a:effectLst/>
                        </a:rPr>
                        <a:t>23%</a:t>
                      </a:r>
                      <a:endParaRPr lang="ro-RO" sz="1200">
                        <a:effectLst/>
                        <a:latin typeface="Calibri"/>
                        <a:ea typeface="Calibri"/>
                        <a:cs typeface="Times New Roman"/>
                      </a:endParaRPr>
                    </a:p>
                  </a:txBody>
                  <a:tcPr marL="68580" marR="68580" marT="0" marB="0" anchor="ctr"/>
                </a:tc>
                <a:extLst>
                  <a:ext uri="{0D108BD9-81ED-4DB2-BD59-A6C34878D82A}">
                    <a16:rowId xmlns:a16="http://schemas.microsoft.com/office/drawing/2014/main" val="10011"/>
                  </a:ext>
                </a:extLst>
              </a:tr>
              <a:tr h="431762">
                <a:tc>
                  <a:txBody>
                    <a:bodyPr/>
                    <a:lstStyle/>
                    <a:p>
                      <a:pPr marL="0" marR="0">
                        <a:lnSpc>
                          <a:spcPct val="115000"/>
                        </a:lnSpc>
                        <a:spcBef>
                          <a:spcPts val="0"/>
                        </a:spcBef>
                        <a:spcAft>
                          <a:spcPts val="0"/>
                        </a:spcAft>
                      </a:pPr>
                      <a:r>
                        <a:rPr lang="en-US" sz="1200">
                          <a:effectLst/>
                        </a:rPr>
                        <a:t>The consideration of your ideas and opinion</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64</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5%</a:t>
                      </a:r>
                      <a:endParaRPr lang="ro-RO" sz="12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20%</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52%</a:t>
                      </a:r>
                      <a:endParaRPr lang="ro-RO" sz="12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US" sz="1200" dirty="0">
                          <a:effectLst/>
                        </a:rPr>
                        <a:t>20%</a:t>
                      </a:r>
                      <a:endParaRPr lang="ro-RO" sz="12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649267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4082"/>
          </a:xfrm>
        </p:spPr>
        <p:txBody>
          <a:bodyPr>
            <a:normAutofit/>
          </a:bodyPr>
          <a:lstStyle/>
          <a:p>
            <a:r>
              <a:rPr lang="en-US" sz="1600" dirty="0"/>
              <a:t>SOCIAL AND ORGANIZATIONAL CONDITIONS FOR LOCAL COOPERATION</a:t>
            </a:r>
            <a:r>
              <a:rPr lang="ro-MO" sz="1600" dirty="0"/>
              <a:t> (2)</a:t>
            </a:r>
            <a:endParaRPr lang="ro-RO" sz="1600" dirty="0"/>
          </a:p>
        </p:txBody>
      </p:sp>
      <p:graphicFrame>
        <p:nvGraphicFramePr>
          <p:cNvPr id="4" name="Content Placeholder 3">
            <a:extLst>
              <a:ext uri="{FF2B5EF4-FFF2-40B4-BE49-F238E27FC236}">
                <a16:creationId xmlns:a16="http://schemas.microsoft.com/office/drawing/2014/main" id="{CB573AC6-CFDB-4F96-914C-63E072B2B4B3}"/>
              </a:ext>
            </a:extLst>
          </p:cNvPr>
          <p:cNvGraphicFramePr>
            <a:graphicFrameLocks noGrp="1"/>
          </p:cNvGraphicFramePr>
          <p:nvPr>
            <p:ph sz="quarter" idx="1"/>
            <p:extLst>
              <p:ext uri="{D42A27DB-BD31-4B8C-83A1-F6EECF244321}">
                <p14:modId xmlns:p14="http://schemas.microsoft.com/office/powerpoint/2010/main" val="1159846852"/>
              </p:ext>
            </p:extLst>
          </p:nvPr>
        </p:nvGraphicFramePr>
        <p:xfrm>
          <a:off x="457200" y="1600200"/>
          <a:ext cx="8075240" cy="487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2525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488166443"/>
              </p:ext>
            </p:extLst>
          </p:nvPr>
        </p:nvGraphicFramePr>
        <p:xfrm>
          <a:off x="395536" y="116632"/>
          <a:ext cx="7920881" cy="6682807"/>
        </p:xfrm>
        <a:graphic>
          <a:graphicData uri="http://schemas.openxmlformats.org/drawingml/2006/table">
            <a:tbl>
              <a:tblPr firstRow="1" firstCol="1" bandRow="1">
                <a:tableStyleId>{5C22544A-7EE6-4342-B048-85BDC9FD1C3A}</a:tableStyleId>
              </a:tblPr>
              <a:tblGrid>
                <a:gridCol w="2011192">
                  <a:extLst>
                    <a:ext uri="{9D8B030D-6E8A-4147-A177-3AD203B41FA5}">
                      <a16:colId xmlns:a16="http://schemas.microsoft.com/office/drawing/2014/main" val="20000"/>
                    </a:ext>
                  </a:extLst>
                </a:gridCol>
                <a:gridCol w="725751">
                  <a:extLst>
                    <a:ext uri="{9D8B030D-6E8A-4147-A177-3AD203B41FA5}">
                      <a16:colId xmlns:a16="http://schemas.microsoft.com/office/drawing/2014/main" val="20001"/>
                    </a:ext>
                  </a:extLst>
                </a:gridCol>
                <a:gridCol w="741567">
                  <a:extLst>
                    <a:ext uri="{9D8B030D-6E8A-4147-A177-3AD203B41FA5}">
                      <a16:colId xmlns:a16="http://schemas.microsoft.com/office/drawing/2014/main" val="20002"/>
                    </a:ext>
                  </a:extLst>
                </a:gridCol>
                <a:gridCol w="1296863">
                  <a:extLst>
                    <a:ext uri="{9D8B030D-6E8A-4147-A177-3AD203B41FA5}">
                      <a16:colId xmlns:a16="http://schemas.microsoft.com/office/drawing/2014/main" val="20003"/>
                    </a:ext>
                  </a:extLst>
                </a:gridCol>
                <a:gridCol w="1107078">
                  <a:extLst>
                    <a:ext uri="{9D8B030D-6E8A-4147-A177-3AD203B41FA5}">
                      <a16:colId xmlns:a16="http://schemas.microsoft.com/office/drawing/2014/main" val="20004"/>
                    </a:ext>
                  </a:extLst>
                </a:gridCol>
                <a:gridCol w="1019215">
                  <a:extLst>
                    <a:ext uri="{9D8B030D-6E8A-4147-A177-3AD203B41FA5}">
                      <a16:colId xmlns:a16="http://schemas.microsoft.com/office/drawing/2014/main" val="20005"/>
                    </a:ext>
                  </a:extLst>
                </a:gridCol>
                <a:gridCol w="1019215">
                  <a:extLst>
                    <a:ext uri="{9D8B030D-6E8A-4147-A177-3AD203B41FA5}">
                      <a16:colId xmlns:a16="http://schemas.microsoft.com/office/drawing/2014/main" val="20006"/>
                    </a:ext>
                  </a:extLst>
                </a:gridCol>
              </a:tblGrid>
              <a:tr h="401741">
                <a:tc gridSpan="7">
                  <a:txBody>
                    <a:bodyPr/>
                    <a:lstStyle/>
                    <a:p>
                      <a:pPr marL="0" marR="0" algn="ctr">
                        <a:lnSpc>
                          <a:spcPct val="115000"/>
                        </a:lnSpc>
                        <a:spcBef>
                          <a:spcPts val="0"/>
                        </a:spcBef>
                        <a:spcAft>
                          <a:spcPts val="0"/>
                        </a:spcAft>
                      </a:pPr>
                      <a:r>
                        <a:rPr lang="en-US" sz="1200">
                          <a:effectLst/>
                        </a:rPr>
                        <a:t>Table 5. How do you evaluate the impact of the partnership (in which you are active) on the following aspects?</a:t>
                      </a:r>
                      <a:endParaRPr lang="ro-RO" sz="1200">
                        <a:effectLst/>
                        <a:latin typeface="Calibri"/>
                        <a:ea typeface="Calibri"/>
                        <a:cs typeface="Times New Roman"/>
                      </a:endParaRPr>
                    </a:p>
                  </a:txBody>
                  <a:tcPr marL="68580" marR="68580" marT="0" marB="0" anchor="ct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extLst>
                  <a:ext uri="{0D108BD9-81ED-4DB2-BD59-A6C34878D82A}">
                    <a16:rowId xmlns:a16="http://schemas.microsoft.com/office/drawing/2014/main" val="10000"/>
                  </a:ext>
                </a:extLst>
              </a:tr>
              <a:tr h="438047">
                <a:tc>
                  <a:txBody>
                    <a:bodyPr/>
                    <a:lstStyle/>
                    <a:p>
                      <a:pPr marL="0" marR="0" algn="ctr">
                        <a:lnSpc>
                          <a:spcPct val="115000"/>
                        </a:lnSpc>
                        <a:spcBef>
                          <a:spcPts val="0"/>
                        </a:spcBef>
                        <a:spcAft>
                          <a:spcPts val="0"/>
                        </a:spcAft>
                      </a:pPr>
                      <a:r>
                        <a:rPr lang="en-US" sz="1200">
                          <a:effectLst/>
                        </a:rPr>
                        <a:t> Factors</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No.of reporting</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None</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Weak</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Moderate</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High</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Very high</a:t>
                      </a:r>
                      <a:endParaRPr lang="ro-RO" sz="120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446380">
                <a:tc>
                  <a:txBody>
                    <a:bodyPr/>
                    <a:lstStyle/>
                    <a:p>
                      <a:pPr marL="0" marR="0">
                        <a:lnSpc>
                          <a:spcPct val="115000"/>
                        </a:lnSpc>
                        <a:spcBef>
                          <a:spcPts val="0"/>
                        </a:spcBef>
                        <a:spcAft>
                          <a:spcPts val="0"/>
                        </a:spcAft>
                      </a:pPr>
                      <a:r>
                        <a:rPr lang="en-US" sz="1200">
                          <a:effectLst/>
                        </a:rPr>
                        <a:t>Improvement of communication with other partners</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8%</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14%</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65%</a:t>
                      </a:r>
                      <a:endParaRPr lang="ro-RO" sz="12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US" sz="1200">
                          <a:effectLst/>
                        </a:rPr>
                        <a:t>14%</a:t>
                      </a:r>
                      <a:endParaRPr lang="ro-RO" sz="1200">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297586">
                <a:tc>
                  <a:txBody>
                    <a:bodyPr/>
                    <a:lstStyle/>
                    <a:p>
                      <a:pPr marL="0" marR="0">
                        <a:lnSpc>
                          <a:spcPct val="115000"/>
                        </a:lnSpc>
                        <a:spcBef>
                          <a:spcPts val="0"/>
                        </a:spcBef>
                        <a:spcAft>
                          <a:spcPts val="0"/>
                        </a:spcAft>
                      </a:pPr>
                      <a:r>
                        <a:rPr lang="en-US" sz="1200">
                          <a:effectLst/>
                        </a:rPr>
                        <a:t>The involvement of members</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23%</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60%</a:t>
                      </a:r>
                      <a:endParaRPr lang="ro-RO" sz="12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US" sz="1200">
                          <a:effectLst/>
                        </a:rPr>
                        <a:t>11%</a:t>
                      </a:r>
                      <a:endParaRPr lang="ro-RO" sz="1200">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r h="657071">
                <a:tc>
                  <a:txBody>
                    <a:bodyPr/>
                    <a:lstStyle/>
                    <a:p>
                      <a:pPr marL="0" marR="0">
                        <a:lnSpc>
                          <a:spcPct val="115000"/>
                        </a:lnSpc>
                        <a:spcBef>
                          <a:spcPts val="0"/>
                        </a:spcBef>
                        <a:spcAft>
                          <a:spcPts val="0"/>
                        </a:spcAft>
                      </a:pPr>
                      <a:r>
                        <a:rPr lang="en-US" sz="1200">
                          <a:effectLst/>
                        </a:rPr>
                        <a:t>The understanding about the trustworthiness of the other partners</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64</a:t>
                      </a:r>
                      <a:endParaRPr lang="ro-RO" sz="12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8%</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27%</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50%</a:t>
                      </a:r>
                      <a:endParaRPr lang="ro-RO" sz="12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US" sz="1200">
                          <a:effectLst/>
                        </a:rPr>
                        <a:t>16%</a:t>
                      </a:r>
                      <a:endParaRPr lang="ro-RO" sz="1200">
                        <a:effectLst/>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r h="438047">
                <a:tc>
                  <a:txBody>
                    <a:bodyPr/>
                    <a:lstStyle/>
                    <a:p>
                      <a:pPr marL="0" marR="0">
                        <a:lnSpc>
                          <a:spcPct val="115000"/>
                        </a:lnSpc>
                        <a:spcBef>
                          <a:spcPts val="0"/>
                        </a:spcBef>
                        <a:spcAft>
                          <a:spcPts val="0"/>
                        </a:spcAft>
                      </a:pPr>
                      <a:r>
                        <a:rPr lang="en-US" sz="1200">
                          <a:effectLst/>
                        </a:rPr>
                        <a:t>Increased level of trust between partners</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64</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20%</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53%</a:t>
                      </a:r>
                      <a:endParaRPr lang="ro-RO" sz="12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US" sz="1200">
                          <a:effectLst/>
                        </a:rPr>
                        <a:t>22%</a:t>
                      </a:r>
                      <a:endParaRPr lang="ro-RO" sz="1200">
                        <a:effectLst/>
                        <a:latin typeface="Calibri"/>
                        <a:ea typeface="Calibri"/>
                        <a:cs typeface="Times New Roman"/>
                      </a:endParaRPr>
                    </a:p>
                  </a:txBody>
                  <a:tcPr marL="68580" marR="68580" marT="0" marB="0" anchor="ctr"/>
                </a:tc>
                <a:extLst>
                  <a:ext uri="{0D108BD9-81ED-4DB2-BD59-A6C34878D82A}">
                    <a16:rowId xmlns:a16="http://schemas.microsoft.com/office/drawing/2014/main" val="10005"/>
                  </a:ext>
                </a:extLst>
              </a:tr>
              <a:tr h="438047">
                <a:tc>
                  <a:txBody>
                    <a:bodyPr/>
                    <a:lstStyle/>
                    <a:p>
                      <a:pPr marL="0" marR="0">
                        <a:lnSpc>
                          <a:spcPct val="115000"/>
                        </a:lnSpc>
                        <a:spcBef>
                          <a:spcPts val="0"/>
                        </a:spcBef>
                        <a:spcAft>
                          <a:spcPts val="0"/>
                        </a:spcAft>
                      </a:pPr>
                      <a:r>
                        <a:rPr lang="en-US" sz="1200">
                          <a:effectLst/>
                        </a:rPr>
                        <a:t>Increase of mutual respect between partners</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15%</a:t>
                      </a:r>
                      <a:endParaRPr lang="ro-RO" sz="12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60%</a:t>
                      </a:r>
                      <a:endParaRPr lang="ro-RO" sz="12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US" sz="1200">
                          <a:effectLst/>
                        </a:rPr>
                        <a:t>23%</a:t>
                      </a:r>
                      <a:endParaRPr lang="ro-RO" sz="1200">
                        <a:effectLst/>
                        <a:latin typeface="Calibri"/>
                        <a:ea typeface="Calibri"/>
                        <a:cs typeface="Times New Roman"/>
                      </a:endParaRPr>
                    </a:p>
                  </a:txBody>
                  <a:tcPr marL="68580" marR="68580" marT="0" marB="0" anchor="ctr"/>
                </a:tc>
                <a:extLst>
                  <a:ext uri="{0D108BD9-81ED-4DB2-BD59-A6C34878D82A}">
                    <a16:rowId xmlns:a16="http://schemas.microsoft.com/office/drawing/2014/main" val="10006"/>
                  </a:ext>
                </a:extLst>
              </a:tr>
              <a:tr h="438047">
                <a:tc>
                  <a:txBody>
                    <a:bodyPr/>
                    <a:lstStyle/>
                    <a:p>
                      <a:pPr marL="0" marR="0">
                        <a:lnSpc>
                          <a:spcPct val="115000"/>
                        </a:lnSpc>
                        <a:spcBef>
                          <a:spcPts val="0"/>
                        </a:spcBef>
                        <a:spcAft>
                          <a:spcPts val="0"/>
                        </a:spcAft>
                      </a:pPr>
                      <a:r>
                        <a:rPr lang="en-US" sz="1200">
                          <a:effectLst/>
                        </a:rPr>
                        <a:t>Strengthened connections and relationships</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64</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20%</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58%</a:t>
                      </a:r>
                      <a:endParaRPr lang="ro-RO" sz="12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US" sz="1200">
                          <a:effectLst/>
                        </a:rPr>
                        <a:t>20%</a:t>
                      </a:r>
                      <a:endParaRPr lang="ro-RO" sz="1200">
                        <a:effectLst/>
                        <a:latin typeface="Calibri"/>
                        <a:ea typeface="Calibri"/>
                        <a:cs typeface="Times New Roman"/>
                      </a:endParaRPr>
                    </a:p>
                  </a:txBody>
                  <a:tcPr marL="68580" marR="68580" marT="0" marB="0" anchor="ctr"/>
                </a:tc>
                <a:extLst>
                  <a:ext uri="{0D108BD9-81ED-4DB2-BD59-A6C34878D82A}">
                    <a16:rowId xmlns:a16="http://schemas.microsoft.com/office/drawing/2014/main" val="10007"/>
                  </a:ext>
                </a:extLst>
              </a:tr>
              <a:tr h="438047">
                <a:tc>
                  <a:txBody>
                    <a:bodyPr/>
                    <a:lstStyle/>
                    <a:p>
                      <a:pPr marL="0" marR="0">
                        <a:lnSpc>
                          <a:spcPct val="115000"/>
                        </a:lnSpc>
                        <a:spcBef>
                          <a:spcPts val="0"/>
                        </a:spcBef>
                        <a:spcAft>
                          <a:spcPts val="0"/>
                        </a:spcAft>
                      </a:pPr>
                      <a:r>
                        <a:rPr lang="en-US" sz="1200">
                          <a:effectLst/>
                        </a:rPr>
                        <a:t>Decrease of the level of stress and workload</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28%</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45%</a:t>
                      </a:r>
                      <a:endParaRPr lang="ro-RO" sz="12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US" sz="1200">
                          <a:effectLst/>
                        </a:rPr>
                        <a:t>22%</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a:t>
                      </a:r>
                      <a:endParaRPr lang="ro-RO" sz="1200">
                        <a:effectLst/>
                        <a:latin typeface="Calibri"/>
                        <a:ea typeface="Calibri"/>
                        <a:cs typeface="Times New Roman"/>
                      </a:endParaRPr>
                    </a:p>
                  </a:txBody>
                  <a:tcPr marL="68580" marR="68580" marT="0" marB="0" anchor="ctr"/>
                </a:tc>
                <a:extLst>
                  <a:ext uri="{0D108BD9-81ED-4DB2-BD59-A6C34878D82A}">
                    <a16:rowId xmlns:a16="http://schemas.microsoft.com/office/drawing/2014/main" val="10008"/>
                  </a:ext>
                </a:extLst>
              </a:tr>
              <a:tr h="438047">
                <a:tc>
                  <a:txBody>
                    <a:bodyPr/>
                    <a:lstStyle/>
                    <a:p>
                      <a:pPr marL="0" marR="0">
                        <a:lnSpc>
                          <a:spcPct val="115000"/>
                        </a:lnSpc>
                        <a:spcBef>
                          <a:spcPts val="0"/>
                        </a:spcBef>
                        <a:spcAft>
                          <a:spcPts val="0"/>
                        </a:spcAft>
                      </a:pPr>
                      <a:r>
                        <a:rPr lang="en-US" sz="1200">
                          <a:effectLst/>
                        </a:rPr>
                        <a:t>Better promotion of local culture and traditions</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26%</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45%</a:t>
                      </a:r>
                      <a:endParaRPr lang="ro-RO" sz="12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US" sz="1200">
                          <a:effectLst/>
                        </a:rPr>
                        <a:t>18%</a:t>
                      </a:r>
                      <a:endParaRPr lang="ro-RO" sz="1200">
                        <a:effectLst/>
                        <a:latin typeface="Calibri"/>
                        <a:ea typeface="Calibri"/>
                        <a:cs typeface="Times New Roman"/>
                      </a:endParaRPr>
                    </a:p>
                  </a:txBody>
                  <a:tcPr marL="68580" marR="68580" marT="0" marB="0" anchor="ctr"/>
                </a:tc>
                <a:extLst>
                  <a:ext uri="{0D108BD9-81ED-4DB2-BD59-A6C34878D82A}">
                    <a16:rowId xmlns:a16="http://schemas.microsoft.com/office/drawing/2014/main" val="10009"/>
                  </a:ext>
                </a:extLst>
              </a:tr>
              <a:tr h="657071">
                <a:tc>
                  <a:txBody>
                    <a:bodyPr/>
                    <a:lstStyle/>
                    <a:p>
                      <a:pPr marL="0" marR="0">
                        <a:lnSpc>
                          <a:spcPct val="115000"/>
                        </a:lnSpc>
                        <a:spcBef>
                          <a:spcPts val="0"/>
                        </a:spcBef>
                        <a:spcAft>
                          <a:spcPts val="0"/>
                        </a:spcAft>
                      </a:pPr>
                      <a:r>
                        <a:rPr lang="en-US" sz="1200">
                          <a:effectLst/>
                        </a:rPr>
                        <a:t>Increased management and coordination capabilities of partners</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9%</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60%</a:t>
                      </a:r>
                      <a:endParaRPr lang="ro-RO" sz="12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US" sz="1200">
                          <a:effectLst/>
                        </a:rPr>
                        <a:t>15%</a:t>
                      </a:r>
                      <a:endParaRPr lang="ro-RO" sz="1200">
                        <a:effectLst/>
                        <a:latin typeface="Calibri"/>
                        <a:ea typeface="Calibri"/>
                        <a:cs typeface="Times New Roman"/>
                      </a:endParaRPr>
                    </a:p>
                  </a:txBody>
                  <a:tcPr marL="68580" marR="68580" marT="0" marB="0" anchor="ctr"/>
                </a:tc>
                <a:extLst>
                  <a:ext uri="{0D108BD9-81ED-4DB2-BD59-A6C34878D82A}">
                    <a16:rowId xmlns:a16="http://schemas.microsoft.com/office/drawing/2014/main" val="10010"/>
                  </a:ext>
                </a:extLst>
              </a:tr>
              <a:tr h="312466">
                <a:tc>
                  <a:txBody>
                    <a:bodyPr/>
                    <a:lstStyle/>
                    <a:p>
                      <a:pPr marL="0" marR="0">
                        <a:lnSpc>
                          <a:spcPct val="115000"/>
                        </a:lnSpc>
                        <a:spcBef>
                          <a:spcPts val="0"/>
                        </a:spcBef>
                        <a:spcAft>
                          <a:spcPts val="0"/>
                        </a:spcAft>
                      </a:pPr>
                      <a:r>
                        <a:rPr lang="en-US" sz="1200">
                          <a:effectLst/>
                        </a:rPr>
                        <a:t>Better image creation</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22%</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57%</a:t>
                      </a:r>
                      <a:endParaRPr lang="ro-RO" sz="12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US" sz="1200" dirty="0">
                          <a:effectLst/>
                        </a:rPr>
                        <a:t>20%</a:t>
                      </a:r>
                      <a:endParaRPr lang="ro-RO" sz="12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433282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4082"/>
          </a:xfrm>
        </p:spPr>
        <p:txBody>
          <a:bodyPr>
            <a:noAutofit/>
          </a:bodyPr>
          <a:lstStyle/>
          <a:p>
            <a:r>
              <a:rPr lang="en-US" sz="1800" dirty="0"/>
              <a:t>SOCIAL AND ORGANIZATIONAL CONDITIONS FOR LOCAL COOPERATION</a:t>
            </a:r>
            <a:r>
              <a:rPr lang="ro-MO" sz="1800" dirty="0"/>
              <a:t> (4)</a:t>
            </a:r>
            <a:endParaRPr lang="ro-RO" sz="1600" dirty="0"/>
          </a:p>
        </p:txBody>
      </p:sp>
      <p:graphicFrame>
        <p:nvGraphicFramePr>
          <p:cNvPr id="4" name="Content Placeholder 3">
            <a:extLst>
              <a:ext uri="{FF2B5EF4-FFF2-40B4-BE49-F238E27FC236}">
                <a16:creationId xmlns:a16="http://schemas.microsoft.com/office/drawing/2014/main" id="{A1AEDA52-E8C5-4539-80D0-646E9EACDFDC}"/>
              </a:ext>
            </a:extLst>
          </p:cNvPr>
          <p:cNvGraphicFramePr>
            <a:graphicFrameLocks noGrp="1"/>
          </p:cNvGraphicFramePr>
          <p:nvPr>
            <p:ph sz="quarter" idx="1"/>
            <p:extLst>
              <p:ext uri="{D42A27DB-BD31-4B8C-83A1-F6EECF244321}">
                <p14:modId xmlns:p14="http://schemas.microsoft.com/office/powerpoint/2010/main" val="2126982296"/>
              </p:ext>
            </p:extLst>
          </p:nvPr>
        </p:nvGraphicFramePr>
        <p:xfrm>
          <a:off x="467544" y="1556792"/>
          <a:ext cx="8136904" cy="487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2340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6090"/>
          </a:xfrm>
        </p:spPr>
        <p:txBody>
          <a:bodyPr/>
          <a:lstStyle/>
          <a:p>
            <a:r>
              <a:rPr lang="ro-MO" dirty="0"/>
              <a:t>Focus </a:t>
            </a:r>
            <a:endParaRPr lang="ro-RO" dirty="0"/>
          </a:p>
        </p:txBody>
      </p:sp>
      <p:sp>
        <p:nvSpPr>
          <p:cNvPr id="3" name="Content Placeholder 2"/>
          <p:cNvSpPr>
            <a:spLocks noGrp="1"/>
          </p:cNvSpPr>
          <p:nvPr>
            <p:ph sz="quarter" idx="1"/>
          </p:nvPr>
        </p:nvSpPr>
        <p:spPr>
          <a:xfrm>
            <a:off x="457200" y="1196752"/>
            <a:ext cx="7467600" cy="5277200"/>
          </a:xfrm>
        </p:spPr>
        <p:txBody>
          <a:bodyPr>
            <a:normAutofit lnSpcReduction="10000"/>
          </a:bodyPr>
          <a:lstStyle/>
          <a:p>
            <a:r>
              <a:rPr lang="ro-MO" dirty="0"/>
              <a:t>C</a:t>
            </a:r>
            <a:r>
              <a:rPr lang="en-US" dirty="0" err="1"/>
              <a:t>entral</a:t>
            </a:r>
            <a:r>
              <a:rPr lang="en-US" dirty="0"/>
              <a:t> focus of the survey was to determine the factors that foster or discourage socioeconomic cooperation in rural areas</a:t>
            </a:r>
            <a:r>
              <a:rPr lang="ro-MO" dirty="0"/>
              <a:t>.</a:t>
            </a:r>
          </a:p>
          <a:p>
            <a:r>
              <a:rPr lang="en-US" dirty="0"/>
              <a:t>The analysis is based on 66 responses received from 16 countries, yet with a highest weight from those engaged in cooperative activities in Romania (62%). </a:t>
            </a:r>
            <a:endParaRPr lang="ro-MO" dirty="0"/>
          </a:p>
          <a:p>
            <a:r>
              <a:rPr lang="en-US" dirty="0"/>
              <a:t>The survey questionnaire was based on the following four parts: </a:t>
            </a:r>
            <a:endParaRPr lang="ro-MO" dirty="0"/>
          </a:p>
          <a:p>
            <a:pPr lvl="1"/>
            <a:r>
              <a:rPr lang="en-US" dirty="0"/>
              <a:t>General information; </a:t>
            </a:r>
            <a:endParaRPr lang="ro-MO" dirty="0"/>
          </a:p>
          <a:p>
            <a:pPr lvl="1"/>
            <a:r>
              <a:rPr lang="en-US" dirty="0"/>
              <a:t>Economic conditions for local cooperation; </a:t>
            </a:r>
            <a:endParaRPr lang="ro-MO" dirty="0"/>
          </a:p>
          <a:p>
            <a:pPr lvl="1"/>
            <a:r>
              <a:rPr lang="en-US" dirty="0"/>
              <a:t>Social and organizational conditions for local cooperation; </a:t>
            </a:r>
            <a:endParaRPr lang="ro-MO" dirty="0"/>
          </a:p>
          <a:p>
            <a:pPr lvl="1"/>
            <a:r>
              <a:rPr lang="en-US" dirty="0"/>
              <a:t>Main constraints and individual motivation to develop cooperative behavior</a:t>
            </a:r>
            <a:endParaRPr lang="ro-RO" dirty="0"/>
          </a:p>
        </p:txBody>
      </p:sp>
    </p:spTree>
    <p:extLst>
      <p:ext uri="{BB962C8B-B14F-4D97-AF65-F5344CB8AC3E}">
        <p14:creationId xmlns:p14="http://schemas.microsoft.com/office/powerpoint/2010/main" val="4003210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MAIN CONSTRAINTS AND INDIVIDUAL MOTIVATION TO DEVELOP COOPERATIVE BEHAVIOR </a:t>
            </a:r>
            <a:endParaRPr lang="ro-RO" sz="2000"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835203913"/>
              </p:ext>
            </p:extLst>
          </p:nvPr>
        </p:nvGraphicFramePr>
        <p:xfrm>
          <a:off x="323529" y="1628806"/>
          <a:ext cx="8136902" cy="5083181"/>
        </p:xfrm>
        <a:graphic>
          <a:graphicData uri="http://schemas.openxmlformats.org/drawingml/2006/table">
            <a:tbl>
              <a:tblPr firstRow="1" firstCol="1" bandRow="1">
                <a:tableStyleId>{5C22544A-7EE6-4342-B048-85BDC9FD1C3A}</a:tableStyleId>
              </a:tblPr>
              <a:tblGrid>
                <a:gridCol w="3325098">
                  <a:extLst>
                    <a:ext uri="{9D8B030D-6E8A-4147-A177-3AD203B41FA5}">
                      <a16:colId xmlns:a16="http://schemas.microsoft.com/office/drawing/2014/main" val="20000"/>
                    </a:ext>
                  </a:extLst>
                </a:gridCol>
                <a:gridCol w="864134">
                  <a:extLst>
                    <a:ext uri="{9D8B030D-6E8A-4147-A177-3AD203B41FA5}">
                      <a16:colId xmlns:a16="http://schemas.microsoft.com/office/drawing/2014/main" val="20001"/>
                    </a:ext>
                  </a:extLst>
                </a:gridCol>
                <a:gridCol w="789534">
                  <a:extLst>
                    <a:ext uri="{9D8B030D-6E8A-4147-A177-3AD203B41FA5}">
                      <a16:colId xmlns:a16="http://schemas.microsoft.com/office/drawing/2014/main" val="20002"/>
                    </a:ext>
                  </a:extLst>
                </a:gridCol>
                <a:gridCol w="789534">
                  <a:extLst>
                    <a:ext uri="{9D8B030D-6E8A-4147-A177-3AD203B41FA5}">
                      <a16:colId xmlns:a16="http://schemas.microsoft.com/office/drawing/2014/main" val="20003"/>
                    </a:ext>
                  </a:extLst>
                </a:gridCol>
                <a:gridCol w="789534">
                  <a:extLst>
                    <a:ext uri="{9D8B030D-6E8A-4147-A177-3AD203B41FA5}">
                      <a16:colId xmlns:a16="http://schemas.microsoft.com/office/drawing/2014/main" val="20004"/>
                    </a:ext>
                  </a:extLst>
                </a:gridCol>
                <a:gridCol w="789534">
                  <a:extLst>
                    <a:ext uri="{9D8B030D-6E8A-4147-A177-3AD203B41FA5}">
                      <a16:colId xmlns:a16="http://schemas.microsoft.com/office/drawing/2014/main" val="20005"/>
                    </a:ext>
                  </a:extLst>
                </a:gridCol>
                <a:gridCol w="789534">
                  <a:extLst>
                    <a:ext uri="{9D8B030D-6E8A-4147-A177-3AD203B41FA5}">
                      <a16:colId xmlns:a16="http://schemas.microsoft.com/office/drawing/2014/main" val="20006"/>
                    </a:ext>
                  </a:extLst>
                </a:gridCol>
              </a:tblGrid>
              <a:tr h="337959">
                <a:tc gridSpan="7">
                  <a:txBody>
                    <a:bodyPr/>
                    <a:lstStyle/>
                    <a:p>
                      <a:pPr marL="0" marR="0" algn="ctr">
                        <a:lnSpc>
                          <a:spcPct val="115000"/>
                        </a:lnSpc>
                        <a:spcBef>
                          <a:spcPts val="0"/>
                        </a:spcBef>
                        <a:spcAft>
                          <a:spcPts val="0"/>
                        </a:spcAft>
                      </a:pPr>
                      <a:r>
                        <a:rPr lang="en-US" sz="1200" dirty="0">
                          <a:effectLst/>
                        </a:rPr>
                        <a:t>Table 6. Assess on a scale from 1 to 5 the level of the following barriers to create a healthy and effective cooperation</a:t>
                      </a:r>
                      <a:endParaRPr lang="ro-RO" sz="1200" dirty="0">
                        <a:effectLst/>
                        <a:latin typeface="Calibri"/>
                        <a:ea typeface="Calibri"/>
                        <a:cs typeface="Times New Roman"/>
                      </a:endParaRPr>
                    </a:p>
                  </a:txBody>
                  <a:tcPr marL="68580" marR="68580" marT="0" marB="0" anchor="ct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extLst>
                  <a:ext uri="{0D108BD9-81ED-4DB2-BD59-A6C34878D82A}">
                    <a16:rowId xmlns:a16="http://schemas.microsoft.com/office/drawing/2014/main" val="10000"/>
                  </a:ext>
                </a:extLst>
              </a:tr>
              <a:tr h="337959">
                <a:tc>
                  <a:txBody>
                    <a:bodyPr/>
                    <a:lstStyle/>
                    <a:p>
                      <a:pPr marL="0" marR="0" algn="ctr">
                        <a:lnSpc>
                          <a:spcPct val="115000"/>
                        </a:lnSpc>
                        <a:spcBef>
                          <a:spcPts val="0"/>
                        </a:spcBef>
                        <a:spcAft>
                          <a:spcPts val="0"/>
                        </a:spcAft>
                      </a:pPr>
                      <a:r>
                        <a:rPr lang="en-US" sz="1200">
                          <a:effectLst/>
                        </a:rPr>
                        <a:t> Factors</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No.of reporting</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4</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5</a:t>
                      </a:r>
                      <a:endParaRPr lang="ro-RO" sz="120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337959">
                <a:tc>
                  <a:txBody>
                    <a:bodyPr/>
                    <a:lstStyle/>
                    <a:p>
                      <a:pPr marL="0" marR="0">
                        <a:lnSpc>
                          <a:spcPct val="115000"/>
                        </a:lnSpc>
                        <a:spcBef>
                          <a:spcPts val="0"/>
                        </a:spcBef>
                        <a:spcAft>
                          <a:spcPts val="0"/>
                        </a:spcAft>
                      </a:pPr>
                      <a:r>
                        <a:rPr lang="en-US" sz="1200">
                          <a:effectLst/>
                        </a:rPr>
                        <a:t>Lack of management efficiency</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66</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12%</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18%</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38%</a:t>
                      </a:r>
                      <a:endParaRPr lang="ro-RO" sz="12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US" sz="1200">
                          <a:effectLst/>
                        </a:rPr>
                        <a:t>32%</a:t>
                      </a:r>
                      <a:endParaRPr lang="ro-RO" sz="1200">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337959">
                <a:tc>
                  <a:txBody>
                    <a:bodyPr/>
                    <a:lstStyle/>
                    <a:p>
                      <a:pPr marL="0" marR="0">
                        <a:lnSpc>
                          <a:spcPct val="115000"/>
                        </a:lnSpc>
                        <a:spcBef>
                          <a:spcPts val="0"/>
                        </a:spcBef>
                        <a:spcAft>
                          <a:spcPts val="0"/>
                        </a:spcAft>
                      </a:pPr>
                      <a:r>
                        <a:rPr lang="en-US" sz="1200">
                          <a:effectLst/>
                        </a:rPr>
                        <a:t>Uneducated and unskilled members</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6%</a:t>
                      </a:r>
                      <a:endParaRPr lang="ro-RO" sz="12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8%</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31%</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32%</a:t>
                      </a:r>
                      <a:endParaRPr lang="ro-RO" sz="12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US" sz="1200">
                          <a:effectLst/>
                        </a:rPr>
                        <a:t>23%</a:t>
                      </a:r>
                      <a:endParaRPr lang="ro-RO" sz="1200">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r h="337959">
                <a:tc>
                  <a:txBody>
                    <a:bodyPr/>
                    <a:lstStyle/>
                    <a:p>
                      <a:pPr marL="0" marR="0">
                        <a:lnSpc>
                          <a:spcPct val="115000"/>
                        </a:lnSpc>
                        <a:spcBef>
                          <a:spcPts val="0"/>
                        </a:spcBef>
                        <a:spcAft>
                          <a:spcPts val="0"/>
                        </a:spcAft>
                      </a:pPr>
                      <a:r>
                        <a:rPr lang="en-US" sz="1200">
                          <a:effectLst/>
                        </a:rPr>
                        <a:t>Lack of mutual trust</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66</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8%</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21%</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30%</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38%</a:t>
                      </a:r>
                      <a:endParaRPr lang="ro-RO" sz="1200" dirty="0">
                        <a:effectLst/>
                        <a:latin typeface="Calibri"/>
                        <a:ea typeface="Calibri"/>
                        <a:cs typeface="Times New Roman"/>
                      </a:endParaRPr>
                    </a:p>
                  </a:txBody>
                  <a:tcPr marL="68580" marR="68580" marT="0" marB="0" anchor="ctr">
                    <a:solidFill>
                      <a:schemeClr val="bg2">
                        <a:lumMod val="75000"/>
                      </a:schemeClr>
                    </a:solidFill>
                  </a:tcPr>
                </a:tc>
                <a:extLst>
                  <a:ext uri="{0D108BD9-81ED-4DB2-BD59-A6C34878D82A}">
                    <a16:rowId xmlns:a16="http://schemas.microsoft.com/office/drawing/2014/main" val="10004"/>
                  </a:ext>
                </a:extLst>
              </a:tr>
              <a:tr h="337959">
                <a:tc>
                  <a:txBody>
                    <a:bodyPr/>
                    <a:lstStyle/>
                    <a:p>
                      <a:pPr marL="0" marR="0">
                        <a:lnSpc>
                          <a:spcPct val="115000"/>
                        </a:lnSpc>
                        <a:spcBef>
                          <a:spcPts val="0"/>
                        </a:spcBef>
                        <a:spcAft>
                          <a:spcPts val="0"/>
                        </a:spcAft>
                      </a:pPr>
                      <a:r>
                        <a:rPr lang="en-US" sz="1200">
                          <a:effectLst/>
                        </a:rPr>
                        <a:t>Lack of cooperative mindset</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66</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9%</a:t>
                      </a:r>
                      <a:endParaRPr lang="ro-RO" sz="12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36%</a:t>
                      </a:r>
                      <a:endParaRPr lang="ro-RO" sz="12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US" sz="1200">
                          <a:effectLst/>
                        </a:rPr>
                        <a:t>35%</a:t>
                      </a:r>
                      <a:endParaRPr lang="ro-RO" sz="1200">
                        <a:effectLst/>
                        <a:latin typeface="Calibri"/>
                        <a:ea typeface="Calibri"/>
                        <a:cs typeface="Times New Roman"/>
                      </a:endParaRPr>
                    </a:p>
                  </a:txBody>
                  <a:tcPr marL="68580" marR="68580" marT="0" marB="0" anchor="ctr"/>
                </a:tc>
                <a:extLst>
                  <a:ext uri="{0D108BD9-81ED-4DB2-BD59-A6C34878D82A}">
                    <a16:rowId xmlns:a16="http://schemas.microsoft.com/office/drawing/2014/main" val="10005"/>
                  </a:ext>
                </a:extLst>
              </a:tr>
              <a:tr h="342648">
                <a:tc>
                  <a:txBody>
                    <a:bodyPr/>
                    <a:lstStyle/>
                    <a:p>
                      <a:pPr marL="0" marR="0">
                        <a:lnSpc>
                          <a:spcPct val="115000"/>
                        </a:lnSpc>
                        <a:spcBef>
                          <a:spcPts val="0"/>
                        </a:spcBef>
                        <a:spcAft>
                          <a:spcPts val="0"/>
                        </a:spcAft>
                      </a:pPr>
                      <a:r>
                        <a:rPr lang="en-US" sz="1200">
                          <a:effectLst/>
                        </a:rPr>
                        <a:t>Lack of communication</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11%</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17%</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37%</a:t>
                      </a:r>
                      <a:endParaRPr lang="ro-RO" sz="12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US" sz="1200">
                          <a:effectLst/>
                        </a:rPr>
                        <a:t>35%</a:t>
                      </a:r>
                      <a:endParaRPr lang="ro-RO" sz="1200">
                        <a:effectLst/>
                        <a:latin typeface="Calibri"/>
                        <a:ea typeface="Calibri"/>
                        <a:cs typeface="Times New Roman"/>
                      </a:endParaRPr>
                    </a:p>
                  </a:txBody>
                  <a:tcPr marL="68580" marR="68580" marT="0" marB="0" anchor="ctr"/>
                </a:tc>
                <a:extLst>
                  <a:ext uri="{0D108BD9-81ED-4DB2-BD59-A6C34878D82A}">
                    <a16:rowId xmlns:a16="http://schemas.microsoft.com/office/drawing/2014/main" val="10006"/>
                  </a:ext>
                </a:extLst>
              </a:tr>
              <a:tr h="337959">
                <a:tc>
                  <a:txBody>
                    <a:bodyPr/>
                    <a:lstStyle/>
                    <a:p>
                      <a:pPr marL="0" marR="0">
                        <a:lnSpc>
                          <a:spcPct val="115000"/>
                        </a:lnSpc>
                        <a:spcBef>
                          <a:spcPts val="0"/>
                        </a:spcBef>
                        <a:spcAft>
                          <a:spcPts val="0"/>
                        </a:spcAft>
                      </a:pPr>
                      <a:r>
                        <a:rPr lang="en-US" sz="1200">
                          <a:effectLst/>
                        </a:rPr>
                        <a:t>Strong influence of political orientation</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9%</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20%</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17%</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32%</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22%</a:t>
                      </a:r>
                      <a:endParaRPr lang="ro-RO" sz="1200">
                        <a:effectLst/>
                        <a:latin typeface="Calibri"/>
                        <a:ea typeface="Calibri"/>
                        <a:cs typeface="Times New Roman"/>
                      </a:endParaRPr>
                    </a:p>
                  </a:txBody>
                  <a:tcPr marL="68580" marR="68580" marT="0" marB="0" anchor="ctr"/>
                </a:tc>
                <a:extLst>
                  <a:ext uri="{0D108BD9-81ED-4DB2-BD59-A6C34878D82A}">
                    <a16:rowId xmlns:a16="http://schemas.microsoft.com/office/drawing/2014/main" val="10007"/>
                  </a:ext>
                </a:extLst>
              </a:tr>
              <a:tr h="337959">
                <a:tc>
                  <a:txBody>
                    <a:bodyPr/>
                    <a:lstStyle/>
                    <a:p>
                      <a:pPr marL="0" marR="0">
                        <a:lnSpc>
                          <a:spcPct val="115000"/>
                        </a:lnSpc>
                        <a:spcBef>
                          <a:spcPts val="0"/>
                        </a:spcBef>
                        <a:spcAft>
                          <a:spcPts val="0"/>
                        </a:spcAft>
                      </a:pPr>
                      <a:r>
                        <a:rPr lang="en-US" sz="1200">
                          <a:effectLst/>
                        </a:rPr>
                        <a:t>High level of nepotism and corruption</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66</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14%</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21%</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20%</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30%</a:t>
                      </a:r>
                      <a:endParaRPr lang="ro-RO" sz="1200" dirty="0">
                        <a:effectLst/>
                        <a:latin typeface="Calibri"/>
                        <a:ea typeface="Calibri"/>
                        <a:cs typeface="Times New Roman"/>
                      </a:endParaRPr>
                    </a:p>
                  </a:txBody>
                  <a:tcPr marL="68580" marR="68580" marT="0" marB="0" anchor="ctr">
                    <a:solidFill>
                      <a:schemeClr val="bg2">
                        <a:lumMod val="75000"/>
                      </a:schemeClr>
                    </a:solidFill>
                  </a:tcPr>
                </a:tc>
                <a:extLst>
                  <a:ext uri="{0D108BD9-81ED-4DB2-BD59-A6C34878D82A}">
                    <a16:rowId xmlns:a16="http://schemas.microsoft.com/office/drawing/2014/main" val="10008"/>
                  </a:ext>
                </a:extLst>
              </a:tr>
              <a:tr h="337959">
                <a:tc>
                  <a:txBody>
                    <a:bodyPr/>
                    <a:lstStyle/>
                    <a:p>
                      <a:pPr marL="0" marR="0">
                        <a:lnSpc>
                          <a:spcPct val="115000"/>
                        </a:lnSpc>
                        <a:spcBef>
                          <a:spcPts val="0"/>
                        </a:spcBef>
                        <a:spcAft>
                          <a:spcPts val="0"/>
                        </a:spcAft>
                      </a:pPr>
                      <a:r>
                        <a:rPr lang="en-US" sz="1200">
                          <a:effectLst/>
                        </a:rPr>
                        <a:t>Lack of strategic planning</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66</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8%</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38%</a:t>
                      </a:r>
                      <a:endParaRPr lang="ro-RO" sz="12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US" sz="1200">
                          <a:effectLst/>
                        </a:rPr>
                        <a:t>36%</a:t>
                      </a:r>
                      <a:endParaRPr lang="ro-RO" sz="1200">
                        <a:effectLst/>
                        <a:latin typeface="Calibri"/>
                        <a:ea typeface="Calibri"/>
                        <a:cs typeface="Times New Roman"/>
                      </a:endParaRPr>
                    </a:p>
                  </a:txBody>
                  <a:tcPr marL="68580" marR="68580" marT="0" marB="0" anchor="ctr"/>
                </a:tc>
                <a:extLst>
                  <a:ext uri="{0D108BD9-81ED-4DB2-BD59-A6C34878D82A}">
                    <a16:rowId xmlns:a16="http://schemas.microsoft.com/office/drawing/2014/main" val="10009"/>
                  </a:ext>
                </a:extLst>
              </a:tr>
              <a:tr h="337959">
                <a:tc>
                  <a:txBody>
                    <a:bodyPr/>
                    <a:lstStyle/>
                    <a:p>
                      <a:pPr marL="0" marR="0">
                        <a:lnSpc>
                          <a:spcPct val="115000"/>
                        </a:lnSpc>
                        <a:spcBef>
                          <a:spcPts val="0"/>
                        </a:spcBef>
                        <a:spcAft>
                          <a:spcPts val="0"/>
                        </a:spcAft>
                      </a:pPr>
                      <a:r>
                        <a:rPr lang="en-US" sz="1200">
                          <a:effectLst/>
                        </a:rPr>
                        <a:t>Lack of financial resources of members</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64</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17%</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39%</a:t>
                      </a:r>
                      <a:endParaRPr lang="ro-RO" sz="12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US" sz="1200">
                          <a:effectLst/>
                        </a:rPr>
                        <a:t>36%</a:t>
                      </a:r>
                      <a:endParaRPr lang="ro-RO" sz="1200">
                        <a:effectLst/>
                        <a:latin typeface="Calibri"/>
                        <a:ea typeface="Calibri"/>
                        <a:cs typeface="Times New Roman"/>
                      </a:endParaRPr>
                    </a:p>
                  </a:txBody>
                  <a:tcPr marL="68580" marR="68580" marT="0" marB="0" anchor="ctr"/>
                </a:tc>
                <a:extLst>
                  <a:ext uri="{0D108BD9-81ED-4DB2-BD59-A6C34878D82A}">
                    <a16:rowId xmlns:a16="http://schemas.microsoft.com/office/drawing/2014/main" val="10010"/>
                  </a:ext>
                </a:extLst>
              </a:tr>
              <a:tr h="337959">
                <a:tc>
                  <a:txBody>
                    <a:bodyPr/>
                    <a:lstStyle/>
                    <a:p>
                      <a:pPr marL="0" marR="0">
                        <a:lnSpc>
                          <a:spcPct val="115000"/>
                        </a:lnSpc>
                        <a:spcBef>
                          <a:spcPts val="0"/>
                        </a:spcBef>
                        <a:spcAft>
                          <a:spcPts val="0"/>
                        </a:spcAft>
                      </a:pPr>
                      <a:r>
                        <a:rPr lang="en-US" sz="1200">
                          <a:effectLst/>
                        </a:rPr>
                        <a:t>Lack of clear instructions in bureaucratic processes</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66</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11%</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26%</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38%</a:t>
                      </a:r>
                      <a:endParaRPr lang="ro-RO" sz="12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US" sz="1200">
                          <a:effectLst/>
                        </a:rPr>
                        <a:t>24%</a:t>
                      </a:r>
                      <a:endParaRPr lang="ro-RO" sz="1200">
                        <a:effectLst/>
                        <a:latin typeface="Calibri"/>
                        <a:ea typeface="Calibri"/>
                        <a:cs typeface="Times New Roman"/>
                      </a:endParaRPr>
                    </a:p>
                  </a:txBody>
                  <a:tcPr marL="68580" marR="68580" marT="0" marB="0" anchor="ctr"/>
                </a:tc>
                <a:extLst>
                  <a:ext uri="{0D108BD9-81ED-4DB2-BD59-A6C34878D82A}">
                    <a16:rowId xmlns:a16="http://schemas.microsoft.com/office/drawing/2014/main" val="10011"/>
                  </a:ext>
                </a:extLst>
              </a:tr>
              <a:tr h="337959">
                <a:tc>
                  <a:txBody>
                    <a:bodyPr/>
                    <a:lstStyle/>
                    <a:p>
                      <a:pPr marL="0" marR="0">
                        <a:lnSpc>
                          <a:spcPct val="115000"/>
                        </a:lnSpc>
                        <a:spcBef>
                          <a:spcPts val="0"/>
                        </a:spcBef>
                        <a:spcAft>
                          <a:spcPts val="0"/>
                        </a:spcAft>
                      </a:pPr>
                      <a:r>
                        <a:rPr lang="en-US" sz="1200">
                          <a:effectLst/>
                        </a:rPr>
                        <a:t>Unclear understanding of duties and responsibilities</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66</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14%</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18%</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36%</a:t>
                      </a:r>
                      <a:endParaRPr lang="ro-RO" sz="12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US" sz="1200">
                          <a:effectLst/>
                        </a:rPr>
                        <a:t>30%</a:t>
                      </a:r>
                      <a:endParaRPr lang="ro-RO" sz="1200">
                        <a:effectLst/>
                        <a:latin typeface="Calibri"/>
                        <a:ea typeface="Calibri"/>
                        <a:cs typeface="Times New Roman"/>
                      </a:endParaRPr>
                    </a:p>
                  </a:txBody>
                  <a:tcPr marL="68580" marR="68580" marT="0" marB="0" anchor="ctr"/>
                </a:tc>
                <a:extLst>
                  <a:ext uri="{0D108BD9-81ED-4DB2-BD59-A6C34878D82A}">
                    <a16:rowId xmlns:a16="http://schemas.microsoft.com/office/drawing/2014/main" val="10012"/>
                  </a:ext>
                </a:extLst>
              </a:tr>
              <a:tr h="354365">
                <a:tc>
                  <a:txBody>
                    <a:bodyPr/>
                    <a:lstStyle/>
                    <a:p>
                      <a:pPr marL="0" marR="0">
                        <a:lnSpc>
                          <a:spcPct val="115000"/>
                        </a:lnSpc>
                        <a:spcBef>
                          <a:spcPts val="0"/>
                        </a:spcBef>
                        <a:spcAft>
                          <a:spcPts val="0"/>
                        </a:spcAft>
                      </a:pPr>
                      <a:r>
                        <a:rPr lang="en-US" sz="1200">
                          <a:effectLst/>
                        </a:rPr>
                        <a:t>Favoritism on granting loans/grants</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64</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5%</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20%</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17%</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28%</a:t>
                      </a:r>
                      <a:endParaRPr lang="ro-RO" sz="1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30%</a:t>
                      </a:r>
                      <a:endParaRPr lang="ro-RO" sz="1200" dirty="0">
                        <a:effectLst/>
                        <a:latin typeface="Calibri"/>
                        <a:ea typeface="Calibri"/>
                        <a:cs typeface="Times New Roman"/>
                      </a:endParaRPr>
                    </a:p>
                  </a:txBody>
                  <a:tcPr marL="68580" marR="68580" marT="0" marB="0" anchor="ctr">
                    <a:solidFill>
                      <a:schemeClr val="bg2">
                        <a:lumMod val="75000"/>
                      </a:schemeClr>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397531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err="1"/>
              <a:t>CoopNet</a:t>
            </a:r>
            <a:r>
              <a:rPr lang="en-US" sz="2400" b="1" dirty="0"/>
              <a:t> </a:t>
            </a:r>
            <a:r>
              <a:rPr lang="en-US" sz="2400" dirty="0"/>
              <a:t>– A cooperation for agricultural Cooperatives  facilitators -  case study </a:t>
            </a:r>
          </a:p>
        </p:txBody>
      </p:sp>
      <p:sp>
        <p:nvSpPr>
          <p:cNvPr id="3" name="Content Placeholder 2"/>
          <p:cNvSpPr>
            <a:spLocks noGrp="1"/>
          </p:cNvSpPr>
          <p:nvPr>
            <p:ph sz="quarter" idx="1"/>
          </p:nvPr>
        </p:nvSpPr>
        <p:spPr>
          <a:xfrm>
            <a:off x="457200" y="1600200"/>
            <a:ext cx="8147248" cy="4873752"/>
          </a:xfrm>
        </p:spPr>
        <p:txBody>
          <a:bodyPr/>
          <a:lstStyle/>
          <a:p>
            <a:r>
              <a:rPr lang="en-US" sz="2000" dirty="0"/>
              <a:t>Developed in order to support the specific partnerships that are implementing the LEADER associativity projects (</a:t>
            </a:r>
            <a:r>
              <a:rPr lang="ro-MO" sz="2000" dirty="0"/>
              <a:t>specific </a:t>
            </a:r>
            <a:r>
              <a:rPr lang="ro-MO" sz="2000" dirty="0" err="1"/>
              <a:t>goal</a:t>
            </a:r>
            <a:r>
              <a:rPr lang="ro-MO" sz="2000" dirty="0"/>
              <a:t>,  </a:t>
            </a:r>
            <a:r>
              <a:rPr lang="en-US" sz="2000" dirty="0"/>
              <a:t>increasing</a:t>
            </a:r>
            <a:r>
              <a:rPr lang="ro-MO" sz="2000" dirty="0"/>
              <a:t> </a:t>
            </a:r>
            <a:r>
              <a:rPr lang="en-US" sz="2000" dirty="0"/>
              <a:t>capacity</a:t>
            </a:r>
            <a:r>
              <a:rPr lang="ro-MO" sz="2000" dirty="0"/>
              <a:t> for </a:t>
            </a:r>
            <a:r>
              <a:rPr lang="ro-MO" sz="2000" dirty="0" err="1"/>
              <a:t>the</a:t>
            </a:r>
            <a:r>
              <a:rPr lang="ro-MO" sz="2000" dirty="0"/>
              <a:t> </a:t>
            </a:r>
            <a:r>
              <a:rPr lang="en-US" sz="2000" dirty="0" err="1"/>
              <a:t>partenerships</a:t>
            </a:r>
            <a:r>
              <a:rPr lang="ro-MO" sz="2000" dirty="0"/>
              <a:t> </a:t>
            </a:r>
            <a:r>
              <a:rPr lang="ro-MO" sz="2000" dirty="0" err="1"/>
              <a:t>developed</a:t>
            </a:r>
            <a:r>
              <a:rPr lang="ro-MO" sz="2000" dirty="0"/>
              <a:t> on </a:t>
            </a:r>
            <a:r>
              <a:rPr lang="ro-MO" sz="2000" dirty="0" err="1"/>
              <a:t>the</a:t>
            </a:r>
            <a:r>
              <a:rPr lang="ro-MO" sz="2000" dirty="0"/>
              <a:t> </a:t>
            </a:r>
            <a:r>
              <a:rPr lang="ro-MO" sz="2000" dirty="0" err="1"/>
              <a:t>art</a:t>
            </a:r>
            <a:r>
              <a:rPr lang="ro-MO" sz="2000" dirty="0"/>
              <a:t> 35 of </a:t>
            </a:r>
            <a:r>
              <a:rPr lang="ro-MO" sz="2000" dirty="0" err="1"/>
              <a:t>Reg</a:t>
            </a:r>
            <a:r>
              <a:rPr lang="ro-MO" sz="2000" dirty="0"/>
              <a:t>(UE). 1305)</a:t>
            </a:r>
          </a:p>
          <a:p>
            <a:r>
              <a:rPr lang="ro-MO" sz="2000" dirty="0"/>
              <a:t>81 </a:t>
            </a:r>
            <a:r>
              <a:rPr lang="ro-MO" sz="2000" dirty="0" err="1"/>
              <a:t>members</a:t>
            </a:r>
            <a:r>
              <a:rPr lang="ro-MO" sz="2000" dirty="0"/>
              <a:t>: 49 </a:t>
            </a:r>
            <a:r>
              <a:rPr lang="ro-MO" sz="2000" dirty="0" err="1"/>
              <a:t>LAGs</a:t>
            </a:r>
            <a:r>
              <a:rPr lang="ro-MO" sz="2000" dirty="0"/>
              <a:t>, 16 </a:t>
            </a:r>
            <a:r>
              <a:rPr lang="ro-MO" sz="2000" dirty="0" err="1"/>
              <a:t>coops</a:t>
            </a:r>
            <a:r>
              <a:rPr lang="ro-MO" sz="2000" dirty="0"/>
              <a:t>, 10 private </a:t>
            </a:r>
            <a:r>
              <a:rPr lang="ro-MO" sz="2000" dirty="0" err="1"/>
              <a:t>entities</a:t>
            </a:r>
            <a:r>
              <a:rPr lang="ro-MO" sz="2000" dirty="0"/>
              <a:t> (NGO </a:t>
            </a:r>
            <a:r>
              <a:rPr lang="ro-MO" sz="2000" dirty="0" err="1"/>
              <a:t>included</a:t>
            </a:r>
            <a:r>
              <a:rPr lang="ro-MO" sz="2000" dirty="0"/>
              <a:t>) , 6 relevant public </a:t>
            </a:r>
            <a:r>
              <a:rPr lang="ro-MO" sz="2000" dirty="0" err="1"/>
              <a:t>institutions</a:t>
            </a:r>
            <a:r>
              <a:rPr lang="ro-MO" sz="2000" dirty="0"/>
              <a:t>. </a:t>
            </a:r>
          </a:p>
          <a:p>
            <a:r>
              <a:rPr lang="ro-MO" sz="2000" dirty="0"/>
              <a:t>Services: training, </a:t>
            </a:r>
            <a:r>
              <a:rPr lang="ro-MO" sz="2000" dirty="0" err="1"/>
              <a:t>network</a:t>
            </a:r>
            <a:r>
              <a:rPr lang="ro-MO" sz="2000" dirty="0"/>
              <a:t> </a:t>
            </a:r>
            <a:r>
              <a:rPr lang="ro-MO" sz="2000" dirty="0" err="1"/>
              <a:t>meetings</a:t>
            </a:r>
            <a:r>
              <a:rPr lang="ro-MO" sz="2000" dirty="0"/>
              <a:t>, </a:t>
            </a:r>
            <a:r>
              <a:rPr lang="en-US" sz="2000" dirty="0"/>
              <a:t>representation</a:t>
            </a:r>
            <a:r>
              <a:rPr lang="ro-MO" dirty="0"/>
              <a:t>.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4221088"/>
            <a:ext cx="3059832" cy="2294874"/>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5082" y="4221088"/>
            <a:ext cx="3169898" cy="2294874"/>
          </a:xfrm>
          <a:prstGeom prst="rect">
            <a:avLst/>
          </a:prstGeom>
          <a:ln>
            <a:noFill/>
          </a:ln>
          <a:effectLst>
            <a:softEdge rad="112500"/>
          </a:effectLst>
        </p:spPr>
      </p:pic>
    </p:spTree>
    <p:extLst>
      <p:ext uri="{BB962C8B-B14F-4D97-AF65-F5344CB8AC3E}">
        <p14:creationId xmlns:p14="http://schemas.microsoft.com/office/powerpoint/2010/main" val="3994591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2074"/>
          </a:xfrm>
        </p:spPr>
        <p:txBody>
          <a:bodyPr/>
          <a:lstStyle/>
          <a:p>
            <a:r>
              <a:rPr lang="ro-MO" dirty="0" err="1"/>
              <a:t>Conclusions</a:t>
            </a:r>
            <a:r>
              <a:rPr lang="ro-MO" dirty="0"/>
              <a:t> </a:t>
            </a:r>
            <a:endParaRPr lang="ro-RO" dirty="0"/>
          </a:p>
        </p:txBody>
      </p:sp>
      <p:sp>
        <p:nvSpPr>
          <p:cNvPr id="3" name="Content Placeholder 2"/>
          <p:cNvSpPr>
            <a:spLocks noGrp="1"/>
          </p:cNvSpPr>
          <p:nvPr>
            <p:ph sz="quarter" idx="1"/>
          </p:nvPr>
        </p:nvSpPr>
        <p:spPr>
          <a:xfrm>
            <a:off x="457200" y="1124744"/>
            <a:ext cx="8219256" cy="5733256"/>
          </a:xfrm>
        </p:spPr>
        <p:txBody>
          <a:bodyPr>
            <a:normAutofit fontScale="62500" lnSpcReduction="20000"/>
          </a:bodyPr>
          <a:lstStyle/>
          <a:p>
            <a:pPr lvl="0"/>
            <a:r>
              <a:rPr lang="en-US" dirty="0"/>
              <a:t>the level of local economic cooperation is influenced by economic, social and organizational factors that foster or discourage socioeconomic cooperation in rural areas; </a:t>
            </a:r>
            <a:endParaRPr lang="ro-MO" dirty="0"/>
          </a:p>
          <a:p>
            <a:pPr lvl="0"/>
            <a:endParaRPr lang="ro-RO" dirty="0"/>
          </a:p>
          <a:p>
            <a:pPr lvl="0"/>
            <a:r>
              <a:rPr lang="en-US" dirty="0"/>
              <a:t>according to the analysis the most popular entities or possibilities that enable cooperative actions are partnerships projects and the Local Action Groups;</a:t>
            </a:r>
            <a:endParaRPr lang="ro-MO" dirty="0"/>
          </a:p>
          <a:p>
            <a:pPr lvl="0"/>
            <a:endParaRPr lang="ro-RO" dirty="0"/>
          </a:p>
          <a:p>
            <a:pPr lvl="0"/>
            <a:r>
              <a:rPr lang="en-US" dirty="0"/>
              <a:t>from an </a:t>
            </a:r>
            <a:r>
              <a:rPr lang="en-US" b="1" dirty="0"/>
              <a:t>economic perspective</a:t>
            </a:r>
            <a:r>
              <a:rPr lang="en-US" dirty="0"/>
              <a:t> the most significant </a:t>
            </a:r>
            <a:r>
              <a:rPr lang="en-US" b="1" dirty="0"/>
              <a:t>factors that motivate</a:t>
            </a:r>
            <a:r>
              <a:rPr lang="en-US" dirty="0"/>
              <a:t> various actors to join common initiatives are the easier access to financial resources (when making part of a partnership) and the extended possibilities to distribute the created products or services, consequently to create a larger customer base; </a:t>
            </a:r>
            <a:endParaRPr lang="ro-MO" dirty="0"/>
          </a:p>
          <a:p>
            <a:pPr lvl="0"/>
            <a:endParaRPr lang="ro-RO" dirty="0"/>
          </a:p>
          <a:p>
            <a:pPr lvl="0"/>
            <a:r>
              <a:rPr lang="en-US" dirty="0"/>
              <a:t>from an </a:t>
            </a:r>
            <a:r>
              <a:rPr lang="en-US" b="1" dirty="0"/>
              <a:t>infrastructural perspective</a:t>
            </a:r>
            <a:r>
              <a:rPr lang="en-US" dirty="0"/>
              <a:t> the access to public services such as electricity, water, internet was pointed as being imperative necessity to successful operation of joint ventures;</a:t>
            </a:r>
            <a:endParaRPr lang="ro-MO" dirty="0"/>
          </a:p>
          <a:p>
            <a:pPr lvl="0"/>
            <a:endParaRPr lang="ro-RO" dirty="0"/>
          </a:p>
          <a:p>
            <a:pPr lvl="0"/>
            <a:r>
              <a:rPr lang="en-US" dirty="0"/>
              <a:t>next to this, from a </a:t>
            </a:r>
            <a:r>
              <a:rPr lang="en-US" b="1" dirty="0"/>
              <a:t>human resource</a:t>
            </a:r>
            <a:r>
              <a:rPr lang="en-US" dirty="0"/>
              <a:t> perspective the access to local knowledge was also considered important motivational aspect. The conducive factors that drive various stakeholders to get involved in collaborative action are the creation of diverse employment possibilities and the creation/use of local products/services;   </a:t>
            </a:r>
            <a:endParaRPr lang="ro-MO" dirty="0"/>
          </a:p>
          <a:p>
            <a:pPr lvl="0"/>
            <a:endParaRPr lang="ro-RO" dirty="0"/>
          </a:p>
          <a:p>
            <a:pPr lvl="0"/>
            <a:r>
              <a:rPr lang="en-US" dirty="0"/>
              <a:t> regarding </a:t>
            </a:r>
            <a:r>
              <a:rPr lang="en-US" b="1" dirty="0"/>
              <a:t>the attitude towards competitors</a:t>
            </a:r>
            <a:r>
              <a:rPr lang="en-US" dirty="0"/>
              <a:t>, there was a large compliance with the benefit of sustaining collaborative relationship with these, as there was a common agreement on the statement</a:t>
            </a:r>
            <a:endParaRPr lang="ro-RO" dirty="0"/>
          </a:p>
        </p:txBody>
      </p:sp>
    </p:spTree>
    <p:extLst>
      <p:ext uri="{BB962C8B-B14F-4D97-AF65-F5344CB8AC3E}">
        <p14:creationId xmlns:p14="http://schemas.microsoft.com/office/powerpoint/2010/main" val="234608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2074"/>
          </a:xfrm>
        </p:spPr>
        <p:txBody>
          <a:bodyPr/>
          <a:lstStyle/>
          <a:p>
            <a:r>
              <a:rPr lang="en-US" dirty="0"/>
              <a:t>Conclusions</a:t>
            </a:r>
            <a:r>
              <a:rPr lang="ro-MO" dirty="0"/>
              <a:t> (2) </a:t>
            </a:r>
            <a:endParaRPr lang="ro-RO" dirty="0"/>
          </a:p>
        </p:txBody>
      </p:sp>
      <p:sp>
        <p:nvSpPr>
          <p:cNvPr id="3" name="Content Placeholder 2"/>
          <p:cNvSpPr>
            <a:spLocks noGrp="1"/>
          </p:cNvSpPr>
          <p:nvPr>
            <p:ph sz="quarter" idx="1"/>
          </p:nvPr>
        </p:nvSpPr>
        <p:spPr>
          <a:xfrm>
            <a:off x="457200" y="908720"/>
            <a:ext cx="8003232" cy="5565232"/>
          </a:xfrm>
        </p:spPr>
        <p:txBody>
          <a:bodyPr>
            <a:normAutofit fontScale="70000" lnSpcReduction="20000"/>
          </a:bodyPr>
          <a:lstStyle/>
          <a:p>
            <a:pPr lvl="0"/>
            <a:r>
              <a:rPr lang="en-US" dirty="0"/>
              <a:t>that competition instigates earlier achievement. Nevertheless, there was a mutual and wide incertitude regarding the threatening nature of competitors;</a:t>
            </a:r>
            <a:endParaRPr lang="ro-MO" dirty="0"/>
          </a:p>
          <a:p>
            <a:pPr lvl="0"/>
            <a:endParaRPr lang="ro-RO" dirty="0"/>
          </a:p>
          <a:p>
            <a:pPr lvl="0"/>
            <a:r>
              <a:rPr lang="en-US" dirty="0"/>
              <a:t>when considering to take up </a:t>
            </a:r>
            <a:r>
              <a:rPr lang="en-US" b="1" dirty="0"/>
              <a:t>innovative approaches</a:t>
            </a:r>
            <a:r>
              <a:rPr lang="en-US" dirty="0"/>
              <a:t> the greatest partners to appeal to were considered to be the Local Action Groups, universities and NGOs. The latter ones were also seen as helpful </a:t>
            </a:r>
            <a:r>
              <a:rPr lang="en-US" b="1" dirty="0"/>
              <a:t>sources of information</a:t>
            </a:r>
            <a:r>
              <a:rPr lang="en-US" dirty="0"/>
              <a:t> together with the local public institutions yet, the internet was pointed to be the main source of information for everyday professional decisions;</a:t>
            </a:r>
            <a:endParaRPr lang="ro-MO" dirty="0"/>
          </a:p>
          <a:p>
            <a:pPr lvl="0"/>
            <a:endParaRPr lang="ro-RO" dirty="0"/>
          </a:p>
          <a:p>
            <a:pPr lvl="0"/>
            <a:r>
              <a:rPr lang="en-US" dirty="0"/>
              <a:t>the main </a:t>
            </a:r>
            <a:r>
              <a:rPr lang="en-US" b="1" dirty="0"/>
              <a:t>sources of funding</a:t>
            </a:r>
            <a:r>
              <a:rPr lang="en-US" dirty="0"/>
              <a:t> for common initiatives are the non-refundable funds from EU, own funds and non-refundable funds from other sources such as private foundations for example;</a:t>
            </a:r>
            <a:endParaRPr lang="ro-MO" dirty="0"/>
          </a:p>
          <a:p>
            <a:pPr lvl="0"/>
            <a:endParaRPr lang="ro-RO" dirty="0"/>
          </a:p>
          <a:p>
            <a:pPr lvl="0"/>
            <a:r>
              <a:rPr lang="en-US" dirty="0"/>
              <a:t>the greatest </a:t>
            </a:r>
            <a:r>
              <a:rPr lang="en-US" b="1" dirty="0"/>
              <a:t>economic contribution</a:t>
            </a:r>
            <a:r>
              <a:rPr lang="en-US" dirty="0"/>
              <a:t> of joint initiatives </a:t>
            </a:r>
            <a:r>
              <a:rPr lang="en-US" b="1" dirty="0"/>
              <a:t>on an entity</a:t>
            </a:r>
            <a:r>
              <a:rPr lang="en-US" dirty="0"/>
              <a:t> was the possibility to get better access to projects/investments and the support in diversifying the business activities on the local market;</a:t>
            </a:r>
            <a:endParaRPr lang="ro-MO" dirty="0"/>
          </a:p>
          <a:p>
            <a:pPr lvl="0"/>
            <a:endParaRPr lang="ro-RO" dirty="0"/>
          </a:p>
          <a:p>
            <a:pPr lvl="0"/>
            <a:r>
              <a:rPr lang="en-US" dirty="0"/>
              <a:t>the greatest </a:t>
            </a:r>
            <a:r>
              <a:rPr lang="en-US" b="1" dirty="0"/>
              <a:t>economic contribution</a:t>
            </a:r>
            <a:r>
              <a:rPr lang="en-US" dirty="0"/>
              <a:t> of a partnership </a:t>
            </a:r>
            <a:r>
              <a:rPr lang="en-US" b="1" dirty="0"/>
              <a:t>to the rural areas</a:t>
            </a:r>
            <a:r>
              <a:rPr lang="en-US" dirty="0"/>
              <a:t> is through offering increased access to education and training possibilities, increasing the quality of local products and services, offering wider employment opportunities and also bringing more financial resources;</a:t>
            </a:r>
            <a:endParaRPr lang="ro-RO" dirty="0"/>
          </a:p>
          <a:p>
            <a:endParaRPr lang="ro-RO" dirty="0"/>
          </a:p>
          <a:p>
            <a:endParaRPr lang="ro-RO" dirty="0"/>
          </a:p>
        </p:txBody>
      </p:sp>
    </p:spTree>
    <p:extLst>
      <p:ext uri="{BB962C8B-B14F-4D97-AF65-F5344CB8AC3E}">
        <p14:creationId xmlns:p14="http://schemas.microsoft.com/office/powerpoint/2010/main" val="910830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2074"/>
          </a:xfrm>
        </p:spPr>
        <p:txBody>
          <a:bodyPr/>
          <a:lstStyle/>
          <a:p>
            <a:r>
              <a:rPr lang="ro-MO" dirty="0" err="1"/>
              <a:t>Conclusions</a:t>
            </a:r>
            <a:r>
              <a:rPr lang="ro-MO" dirty="0"/>
              <a:t> (3) </a:t>
            </a:r>
            <a:endParaRPr lang="ro-RO" dirty="0"/>
          </a:p>
        </p:txBody>
      </p:sp>
      <p:sp>
        <p:nvSpPr>
          <p:cNvPr id="3" name="Content Placeholder 2"/>
          <p:cNvSpPr>
            <a:spLocks noGrp="1"/>
          </p:cNvSpPr>
          <p:nvPr>
            <p:ph sz="quarter" idx="1"/>
          </p:nvPr>
        </p:nvSpPr>
        <p:spPr>
          <a:xfrm>
            <a:off x="457200" y="980728"/>
            <a:ext cx="8075240" cy="5493224"/>
          </a:xfrm>
        </p:spPr>
        <p:txBody>
          <a:bodyPr>
            <a:normAutofit fontScale="70000" lnSpcReduction="20000"/>
          </a:bodyPr>
          <a:lstStyle/>
          <a:p>
            <a:pPr lvl="0"/>
            <a:r>
              <a:rPr lang="en-US" dirty="0"/>
              <a:t>in general, as </a:t>
            </a:r>
            <a:r>
              <a:rPr lang="en-US" b="1" dirty="0"/>
              <a:t>social and organizational drivers</a:t>
            </a:r>
            <a:r>
              <a:rPr lang="en-US" dirty="0"/>
              <a:t> to collaborative action are considered to be: the possibility for more frequent communication with the partner organizations and the chance to strengthen personal and professional connections not only at local but also regional level;</a:t>
            </a:r>
            <a:endParaRPr lang="ro-MO" dirty="0"/>
          </a:p>
          <a:p>
            <a:pPr lvl="0"/>
            <a:endParaRPr lang="ro-RO" dirty="0"/>
          </a:p>
          <a:p>
            <a:pPr lvl="0"/>
            <a:r>
              <a:rPr lang="en-US" dirty="0"/>
              <a:t>by joining a partnership, there is </a:t>
            </a:r>
            <a:r>
              <a:rPr lang="en-US" b="1" dirty="0"/>
              <a:t>greater opportunity</a:t>
            </a:r>
            <a:r>
              <a:rPr lang="en-US" dirty="0"/>
              <a:t> to learn about the partner’s behavior in certain situations, trustworthiness and also to gain more information about the local environment through the joint actions. On the other hand, the reduction of stress and workload does not seem to be a strong motivational factor to join a partnership;</a:t>
            </a:r>
            <a:endParaRPr lang="ro-MO" dirty="0"/>
          </a:p>
          <a:p>
            <a:pPr lvl="0"/>
            <a:endParaRPr lang="ro-RO" dirty="0"/>
          </a:p>
          <a:p>
            <a:pPr lvl="0"/>
            <a:r>
              <a:rPr lang="en-US" dirty="0"/>
              <a:t>when creating a partnership in rural areas the greatest </a:t>
            </a:r>
            <a:r>
              <a:rPr lang="en-US" b="1" dirty="0"/>
              <a:t>demographic challenges</a:t>
            </a:r>
            <a:r>
              <a:rPr lang="en-US" dirty="0"/>
              <a:t> are the lack of skilled human workforce and the ageing population;</a:t>
            </a:r>
            <a:endParaRPr lang="ro-MO" dirty="0"/>
          </a:p>
          <a:p>
            <a:pPr lvl="0"/>
            <a:endParaRPr lang="ro-RO" dirty="0"/>
          </a:p>
          <a:p>
            <a:pPr lvl="0"/>
            <a:r>
              <a:rPr lang="en-US" dirty="0"/>
              <a:t>from an </a:t>
            </a:r>
            <a:r>
              <a:rPr lang="en-US" b="1" dirty="0"/>
              <a:t>operational perspective</a:t>
            </a:r>
            <a:r>
              <a:rPr lang="en-US" dirty="0"/>
              <a:t>, the level of management capabilities, of interaction, communication but also the level of trust and consideration of ideas are seen to be good or very good. Greater improvements are required in terms of ownership and the involvement of the community in the decision-making process. Further on, relationships are also believed to have a prevalent influence when it comes to decisions;</a:t>
            </a:r>
            <a:endParaRPr lang="ro-RO" dirty="0"/>
          </a:p>
        </p:txBody>
      </p:sp>
    </p:spTree>
    <p:extLst>
      <p:ext uri="{BB962C8B-B14F-4D97-AF65-F5344CB8AC3E}">
        <p14:creationId xmlns:p14="http://schemas.microsoft.com/office/powerpoint/2010/main" val="1171922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8058"/>
          </a:xfrm>
        </p:spPr>
        <p:txBody>
          <a:bodyPr>
            <a:normAutofit fontScale="90000"/>
          </a:bodyPr>
          <a:lstStyle/>
          <a:p>
            <a:r>
              <a:rPr lang="ro-MO" dirty="0" err="1"/>
              <a:t>Conclusions</a:t>
            </a:r>
            <a:r>
              <a:rPr lang="ro-MO" dirty="0"/>
              <a:t> (4) </a:t>
            </a:r>
            <a:endParaRPr lang="ro-RO" dirty="0"/>
          </a:p>
        </p:txBody>
      </p:sp>
      <p:sp>
        <p:nvSpPr>
          <p:cNvPr id="3" name="Content Placeholder 2"/>
          <p:cNvSpPr>
            <a:spLocks noGrp="1"/>
          </p:cNvSpPr>
          <p:nvPr>
            <p:ph sz="quarter" idx="1"/>
          </p:nvPr>
        </p:nvSpPr>
        <p:spPr>
          <a:xfrm>
            <a:off x="457200" y="836712"/>
            <a:ext cx="8075240" cy="5760640"/>
          </a:xfrm>
        </p:spPr>
        <p:txBody>
          <a:bodyPr>
            <a:normAutofit fontScale="62500" lnSpcReduction="20000"/>
          </a:bodyPr>
          <a:lstStyle/>
          <a:p>
            <a:pPr lvl="0"/>
            <a:r>
              <a:rPr lang="en-US" dirty="0"/>
              <a:t>Local Action Groups and NGOs are considered to be the </a:t>
            </a:r>
            <a:r>
              <a:rPr lang="en-US" b="1" dirty="0"/>
              <a:t>most significant actors</a:t>
            </a:r>
            <a:r>
              <a:rPr lang="en-US" dirty="0"/>
              <a:t> in the creation of partnerships;</a:t>
            </a:r>
            <a:endParaRPr lang="ro-MO" dirty="0"/>
          </a:p>
          <a:p>
            <a:pPr lvl="0"/>
            <a:endParaRPr lang="ro-RO" dirty="0"/>
          </a:p>
          <a:p>
            <a:pPr lvl="0"/>
            <a:r>
              <a:rPr lang="en-US" dirty="0"/>
              <a:t>from a </a:t>
            </a:r>
            <a:r>
              <a:rPr lang="en-US" b="1" dirty="0"/>
              <a:t>social and operational perspective</a:t>
            </a:r>
            <a:r>
              <a:rPr lang="en-US" dirty="0"/>
              <a:t>, joining common initiatives increases the level of mutual respect between partners, improves communication between the associates and strengthens connections and relationships. Partnerships also support a better image creation and in most cases are seen to contribute to a better promotion of the local culture, yet not sufficiently; </a:t>
            </a:r>
            <a:endParaRPr lang="ro-MO" dirty="0"/>
          </a:p>
          <a:p>
            <a:pPr lvl="0"/>
            <a:endParaRPr lang="ro-RO" dirty="0"/>
          </a:p>
          <a:p>
            <a:pPr lvl="0"/>
            <a:r>
              <a:rPr lang="en-US" dirty="0"/>
              <a:t>most </a:t>
            </a:r>
            <a:r>
              <a:rPr lang="en-US" b="1" dirty="0"/>
              <a:t>effective elements that facilitate a better functioning of partnerships</a:t>
            </a:r>
            <a:r>
              <a:rPr lang="en-US" dirty="0"/>
              <a:t> are the organization of events and availability of information on legal framework;</a:t>
            </a:r>
            <a:endParaRPr lang="ro-MO" dirty="0"/>
          </a:p>
          <a:p>
            <a:pPr lvl="0"/>
            <a:endParaRPr lang="ro-RO" dirty="0"/>
          </a:p>
          <a:p>
            <a:pPr lvl="0"/>
            <a:r>
              <a:rPr lang="en-US" dirty="0"/>
              <a:t>in general, the available ventures for conferences/meetings are considered to be of high quality nevertheless, business </a:t>
            </a:r>
            <a:r>
              <a:rPr lang="en-US" dirty="0" err="1"/>
              <a:t>centres</a:t>
            </a:r>
            <a:r>
              <a:rPr lang="en-US" dirty="0"/>
              <a:t> are believed to demand more improvements;</a:t>
            </a:r>
            <a:endParaRPr lang="ro-MO" dirty="0"/>
          </a:p>
          <a:p>
            <a:pPr lvl="0"/>
            <a:endParaRPr lang="ro-RO" dirty="0"/>
          </a:p>
          <a:p>
            <a:pPr lvl="0"/>
            <a:r>
              <a:rPr lang="en-US" dirty="0"/>
              <a:t>in general, the </a:t>
            </a:r>
            <a:r>
              <a:rPr lang="en-US" b="1" dirty="0"/>
              <a:t>main barriers in the creation of healthy and effective cooperation</a:t>
            </a:r>
            <a:r>
              <a:rPr lang="en-US" dirty="0"/>
              <a:t> are considered to be the following: lack of financial resources, lack of strategic planning, lack of communication and lack of cooperative mindset; the greatest distribution of opinions was related to the level of nepotism and corruption and the influence of political orientation;</a:t>
            </a:r>
            <a:endParaRPr lang="ro-MO" dirty="0"/>
          </a:p>
          <a:p>
            <a:pPr lvl="0"/>
            <a:endParaRPr lang="ro-RO" dirty="0"/>
          </a:p>
          <a:p>
            <a:pPr lvl="0"/>
            <a:r>
              <a:rPr lang="en-US" dirty="0"/>
              <a:t>the survey offers evidence on the fact that cooperation works quite well within NGOs and LAGs and there are good opportunities in the local economies of rural areas for interaction and for joint initiatives; </a:t>
            </a:r>
            <a:endParaRPr lang="ro-RO" dirty="0"/>
          </a:p>
          <a:p>
            <a:endParaRPr lang="ro-RO" dirty="0"/>
          </a:p>
          <a:p>
            <a:endParaRPr lang="ro-RO" dirty="0"/>
          </a:p>
        </p:txBody>
      </p:sp>
    </p:spTree>
    <p:extLst>
      <p:ext uri="{BB962C8B-B14F-4D97-AF65-F5344CB8AC3E}">
        <p14:creationId xmlns:p14="http://schemas.microsoft.com/office/powerpoint/2010/main" val="1573570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MO" dirty="0"/>
              <a:t>Context – Profile of </a:t>
            </a:r>
            <a:r>
              <a:rPr lang="ro-MO" dirty="0" err="1"/>
              <a:t>respondents</a:t>
            </a:r>
            <a:r>
              <a:rPr lang="ro-MO" dirty="0"/>
              <a:t>  </a:t>
            </a:r>
            <a:endParaRPr lang="ro-RO" dirty="0"/>
          </a:p>
        </p:txBody>
      </p:sp>
      <p:graphicFrame>
        <p:nvGraphicFramePr>
          <p:cNvPr id="4" name="Content Placeholder 3">
            <a:extLst>
              <a:ext uri="{FF2B5EF4-FFF2-40B4-BE49-F238E27FC236}">
                <a16:creationId xmlns:a16="http://schemas.microsoft.com/office/drawing/2014/main" id="{0ECDD972-56B7-44F0-8BC5-7D8F389101DD}"/>
              </a:ext>
            </a:extLst>
          </p:cNvPr>
          <p:cNvGraphicFramePr>
            <a:graphicFrameLocks noGrp="1"/>
          </p:cNvGraphicFramePr>
          <p:nvPr>
            <p:ph sz="quarter" idx="1"/>
            <p:extLst>
              <p:ext uri="{D42A27DB-BD31-4B8C-83A1-F6EECF244321}">
                <p14:modId xmlns:p14="http://schemas.microsoft.com/office/powerpoint/2010/main" val="1673495682"/>
              </p:ext>
            </p:extLst>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4633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MO" dirty="0"/>
              <a:t>Context – Profile of </a:t>
            </a:r>
            <a:r>
              <a:rPr lang="en-US" dirty="0"/>
              <a:t>respondents</a:t>
            </a:r>
            <a:r>
              <a:rPr lang="ro-MO" dirty="0"/>
              <a:t> </a:t>
            </a:r>
            <a:endParaRPr lang="ro-RO" dirty="0"/>
          </a:p>
        </p:txBody>
      </p:sp>
      <p:graphicFrame>
        <p:nvGraphicFramePr>
          <p:cNvPr id="4" name="Content Placeholder 3">
            <a:extLst>
              <a:ext uri="{FF2B5EF4-FFF2-40B4-BE49-F238E27FC236}">
                <a16:creationId xmlns:a16="http://schemas.microsoft.com/office/drawing/2014/main" id="{CB28D06A-2F42-43D6-8EA6-CDFED1757D50}"/>
              </a:ext>
            </a:extLst>
          </p:cNvPr>
          <p:cNvGraphicFramePr>
            <a:graphicFrameLocks noGrp="1"/>
          </p:cNvGraphicFramePr>
          <p:nvPr>
            <p:ph sz="quarter" idx="1"/>
            <p:extLst>
              <p:ext uri="{D42A27DB-BD31-4B8C-83A1-F6EECF244321}">
                <p14:modId xmlns:p14="http://schemas.microsoft.com/office/powerpoint/2010/main" val="2474305438"/>
              </p:ext>
            </p:extLst>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8176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MO" dirty="0"/>
              <a:t>Context – Profile of </a:t>
            </a:r>
            <a:r>
              <a:rPr lang="ro-MO" dirty="0" err="1"/>
              <a:t>respondents</a:t>
            </a:r>
            <a:r>
              <a:rPr lang="ro-MO" dirty="0"/>
              <a:t> </a:t>
            </a:r>
            <a:endParaRPr lang="ro-RO" dirty="0"/>
          </a:p>
        </p:txBody>
      </p:sp>
      <p:graphicFrame>
        <p:nvGraphicFramePr>
          <p:cNvPr id="4" name="Content Placeholder 3">
            <a:extLst>
              <a:ext uri="{FF2B5EF4-FFF2-40B4-BE49-F238E27FC236}">
                <a16:creationId xmlns:a16="http://schemas.microsoft.com/office/drawing/2014/main" id="{9DE3DC52-B5F5-4AAF-B75B-B5E5380EC2C7}"/>
              </a:ext>
            </a:extLst>
          </p:cNvPr>
          <p:cNvGraphicFramePr>
            <a:graphicFrameLocks noGrp="1"/>
          </p:cNvGraphicFramePr>
          <p:nvPr>
            <p:ph sz="quarter" idx="1"/>
            <p:extLst>
              <p:ext uri="{D42A27DB-BD31-4B8C-83A1-F6EECF244321}">
                <p14:modId xmlns:p14="http://schemas.microsoft.com/office/powerpoint/2010/main" val="2529468307"/>
              </p:ext>
            </p:extLst>
          </p:nvPr>
        </p:nvGraphicFramePr>
        <p:xfrm>
          <a:off x="467544" y="1556792"/>
          <a:ext cx="7467600" cy="487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0379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MO" dirty="0"/>
              <a:t>Context – Profile of </a:t>
            </a:r>
            <a:r>
              <a:rPr lang="en-US" dirty="0"/>
              <a:t>respondents</a:t>
            </a:r>
            <a:r>
              <a:rPr lang="ro-MO" dirty="0"/>
              <a:t> </a:t>
            </a:r>
            <a:endParaRPr lang="ro-RO" dirty="0"/>
          </a:p>
        </p:txBody>
      </p:sp>
      <p:graphicFrame>
        <p:nvGraphicFramePr>
          <p:cNvPr id="4" name="Content Placeholder 3">
            <a:extLst>
              <a:ext uri="{FF2B5EF4-FFF2-40B4-BE49-F238E27FC236}">
                <a16:creationId xmlns:a16="http://schemas.microsoft.com/office/drawing/2014/main" id="{CFC0F872-D253-4619-949F-B15862474E97}"/>
              </a:ext>
            </a:extLst>
          </p:cNvPr>
          <p:cNvGraphicFramePr>
            <a:graphicFrameLocks noGrp="1"/>
          </p:cNvGraphicFramePr>
          <p:nvPr>
            <p:ph sz="quarter" idx="1"/>
            <p:extLst>
              <p:ext uri="{D42A27DB-BD31-4B8C-83A1-F6EECF244321}">
                <p14:modId xmlns:p14="http://schemas.microsoft.com/office/powerpoint/2010/main" val="3721811055"/>
              </p:ext>
            </p:extLst>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2191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MO" dirty="0"/>
              <a:t>Context of </a:t>
            </a:r>
            <a:r>
              <a:rPr lang="ro-MO" dirty="0" err="1"/>
              <a:t>cooparation</a:t>
            </a:r>
            <a:r>
              <a:rPr lang="ro-MO" dirty="0"/>
              <a:t> </a:t>
            </a:r>
            <a:endParaRPr lang="ro-RO" dirty="0"/>
          </a:p>
        </p:txBody>
      </p:sp>
      <p:graphicFrame>
        <p:nvGraphicFramePr>
          <p:cNvPr id="4" name="Content Placeholder 3">
            <a:extLst>
              <a:ext uri="{FF2B5EF4-FFF2-40B4-BE49-F238E27FC236}">
                <a16:creationId xmlns:a16="http://schemas.microsoft.com/office/drawing/2014/main" id="{17D81B82-03D2-4692-939E-E4FD78D17A4D}"/>
              </a:ext>
            </a:extLst>
          </p:cNvPr>
          <p:cNvGraphicFramePr>
            <a:graphicFrameLocks noGrp="1"/>
          </p:cNvGraphicFramePr>
          <p:nvPr>
            <p:ph sz="quarter" idx="1"/>
            <p:extLst>
              <p:ext uri="{D42A27DB-BD31-4B8C-83A1-F6EECF244321}">
                <p14:modId xmlns:p14="http://schemas.microsoft.com/office/powerpoint/2010/main" val="3944765396"/>
              </p:ext>
            </p:extLst>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35275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MO" dirty="0"/>
              <a:t>Context of </a:t>
            </a:r>
            <a:r>
              <a:rPr lang="ro-MO" dirty="0" err="1"/>
              <a:t>cooparation</a:t>
            </a:r>
            <a:r>
              <a:rPr lang="ro-MO" dirty="0"/>
              <a:t> </a:t>
            </a:r>
            <a:endParaRPr lang="ro-RO" dirty="0"/>
          </a:p>
        </p:txBody>
      </p:sp>
      <p:graphicFrame>
        <p:nvGraphicFramePr>
          <p:cNvPr id="4" name="Content Placeholder 3">
            <a:extLst>
              <a:ext uri="{FF2B5EF4-FFF2-40B4-BE49-F238E27FC236}">
                <a16:creationId xmlns:a16="http://schemas.microsoft.com/office/drawing/2014/main" id="{16132BF9-FA1F-41CF-820B-7702BC7EB8F2}"/>
              </a:ext>
            </a:extLst>
          </p:cNvPr>
          <p:cNvGraphicFramePr>
            <a:graphicFrameLocks noGrp="1"/>
          </p:cNvGraphicFramePr>
          <p:nvPr>
            <p:ph sz="quarter" idx="1"/>
            <p:extLst>
              <p:ext uri="{D42A27DB-BD31-4B8C-83A1-F6EECF244321}">
                <p14:modId xmlns:p14="http://schemas.microsoft.com/office/powerpoint/2010/main" val="1541347587"/>
              </p:ext>
            </p:extLst>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82139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MO" dirty="0"/>
              <a:t>Context of </a:t>
            </a:r>
            <a:r>
              <a:rPr lang="ro-MO" dirty="0" err="1"/>
              <a:t>cooparation</a:t>
            </a:r>
            <a:r>
              <a:rPr lang="ro-MO" dirty="0"/>
              <a:t> </a:t>
            </a:r>
            <a:endParaRPr lang="ro-RO" dirty="0"/>
          </a:p>
        </p:txBody>
      </p:sp>
      <p:graphicFrame>
        <p:nvGraphicFramePr>
          <p:cNvPr id="4" name="Content Placeholder 3">
            <a:extLst>
              <a:ext uri="{FF2B5EF4-FFF2-40B4-BE49-F238E27FC236}">
                <a16:creationId xmlns:a16="http://schemas.microsoft.com/office/drawing/2014/main" id="{27BD78F6-EACF-454E-AA51-E98D5F1D9DCF}"/>
              </a:ext>
            </a:extLst>
          </p:cNvPr>
          <p:cNvGraphicFramePr>
            <a:graphicFrameLocks noGrp="1"/>
          </p:cNvGraphicFramePr>
          <p:nvPr>
            <p:ph sz="quarter" idx="1"/>
            <p:extLst>
              <p:ext uri="{D42A27DB-BD31-4B8C-83A1-F6EECF244321}">
                <p14:modId xmlns:p14="http://schemas.microsoft.com/office/powerpoint/2010/main" val="2847803034"/>
              </p:ext>
            </p:extLst>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58359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Oriel</Template>
  <TotalTime>68</TotalTime>
  <Words>2422</Words>
  <Application>Microsoft Office PowerPoint</Application>
  <PresentationFormat>Näytössä katseltava diaesitys (4:3)</PresentationFormat>
  <Paragraphs>501</Paragraphs>
  <Slides>25</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25</vt:i4>
      </vt:variant>
    </vt:vector>
  </HeadingPairs>
  <TitlesOfParts>
    <vt:vector size="30" baseType="lpstr">
      <vt:lpstr>Calibri</vt:lpstr>
      <vt:lpstr>Century Schoolbook</vt:lpstr>
      <vt:lpstr>Wingdings</vt:lpstr>
      <vt:lpstr>Wingdings 2</vt:lpstr>
      <vt:lpstr>Oriel</vt:lpstr>
      <vt:lpstr>Cooperation in rural areas </vt:lpstr>
      <vt:lpstr>Focus </vt:lpstr>
      <vt:lpstr>Context – Profile of respondents  </vt:lpstr>
      <vt:lpstr>Context – Profile of respondents </vt:lpstr>
      <vt:lpstr>Context – Profile of respondents </vt:lpstr>
      <vt:lpstr>Context – Profile of respondents </vt:lpstr>
      <vt:lpstr>Context of cooparation </vt:lpstr>
      <vt:lpstr>Context of cooparation </vt:lpstr>
      <vt:lpstr>Context of cooparation </vt:lpstr>
      <vt:lpstr>ECONOMIC CONDITIONS FOR LOCAL COOPERATION</vt:lpstr>
      <vt:lpstr>PowerPoint-esitys</vt:lpstr>
      <vt:lpstr>ECONOMIC CONDITIONS FOR LOCAL COOPERATION</vt:lpstr>
      <vt:lpstr>ECONOMIC CONDITIONS FOR LOCAL COOPERATION</vt:lpstr>
      <vt:lpstr>PowerPoint-esitys</vt:lpstr>
      <vt:lpstr>SOCIAL AND ORGANIZATIONAL CONDITIONS FOR LOCAL COOPERATION</vt:lpstr>
      <vt:lpstr>PowerPoint-esitys</vt:lpstr>
      <vt:lpstr>SOCIAL AND ORGANIZATIONAL CONDITIONS FOR LOCAL COOPERATION (2)</vt:lpstr>
      <vt:lpstr>PowerPoint-esitys</vt:lpstr>
      <vt:lpstr>SOCIAL AND ORGANIZATIONAL CONDITIONS FOR LOCAL COOPERATION (4)</vt:lpstr>
      <vt:lpstr>MAIN CONSTRAINTS AND INDIVIDUAL MOTIVATION TO DEVELOP COOPERATIVE BEHAVIOR </vt:lpstr>
      <vt:lpstr>CoopNet – A cooperation for agricultural Cooperatives  facilitators -  case study </vt:lpstr>
      <vt:lpstr>Conclusions </vt:lpstr>
      <vt:lpstr>Conclusions (2) </vt:lpstr>
      <vt:lpstr>Conclusions (3) </vt:lpstr>
      <vt:lpstr>Conclusions (4)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Cooperation in rural areas</dc:title>
  <dc:creator>Valentin</dc:creator>
  <cp:lastModifiedBy>Kim Smedslund</cp:lastModifiedBy>
  <cp:revision>14</cp:revision>
  <dcterms:created xsi:type="dcterms:W3CDTF">2019-10-07T07:18:56Z</dcterms:created>
  <dcterms:modified xsi:type="dcterms:W3CDTF">2020-02-29T14:46:29Z</dcterms:modified>
</cp:coreProperties>
</file>