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D341DD-C28B-4CA3-ACE7-798AEF8F1323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563231-A27B-4F90-8D15-24778E418A9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16591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682116-C70D-4E49-9BE7-591F89FD7188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1CFC6B-32BA-46C4-B1C9-4B678C7E104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43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C85D17-BDE9-4558-A08C-B3D913117211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C90817-AB27-4817-8AA3-FA24317AB02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54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165280-A6B7-414C-BC50-DCA7D5827EE5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47D9F-3F16-4437-880B-9E8CA5774D8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8442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C98355-1277-4A09-B7D6-B73646A5DA57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1A3564-FE5B-428F-BBE2-C25854638C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5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FB730-229C-4525-8FED-55C5DE47138B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4D5BE-0965-4312-A60D-63EF8BD0338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47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92FC9E-F56D-477A-9527-83B0E9D490F5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8" name="Alatunnisteen paikkamerk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9" name="Dian numeron paikkamerkki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F03ACB-82DA-43ED-8801-E12FE153695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1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92CFED-C6F9-43BD-946A-5826FD8B3741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4" name="Alatunnisteen paikkamerk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Dian numeron paikkamerkki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F905B3-8DD3-40CB-9805-9EDEEFD8C60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520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9B65E9-504D-444F-ABC4-2E024437E6F3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3" name="Alatunnisteen paikkamerk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Dian numeron paikkamerkki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C6752B-A915-462F-B2F3-3AF4260667C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1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C295B0-BB12-4676-8974-836DE1CD319D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C4BA2A-48F5-4C97-8AF5-E15FBB3ED1C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69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i-FI"/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2B9055-0BA8-4E71-850F-DBCBE116FC6E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774606-F84F-47BB-AE03-20456263DD1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25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F5535C5-66F9-4D69-AEB0-88EEFAE3EE0C}" type="datetime1">
              <a:rPr lang="fi-FI"/>
              <a:pPr lvl="0"/>
              <a:t>14.12.2018</a:t>
            </a:fld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21A1086-1E1A-49AC-B3A2-86D7A41FB73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83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i-FI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i-FI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i-FI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i-FI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i-FI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i-FI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fi-FI" sz="4000" dirty="0" err="1"/>
              <a:t>Communities</a:t>
            </a:r>
            <a:r>
              <a:rPr lang="fi-FI" sz="4000" dirty="0"/>
              <a:t>, </a:t>
            </a:r>
            <a:r>
              <a:rPr lang="fi-FI" sz="4000" dirty="0" err="1"/>
              <a:t>volunteering</a:t>
            </a:r>
            <a:r>
              <a:rPr lang="fi-FI" sz="4000" dirty="0"/>
              <a:t> </a:t>
            </a:r>
            <a:br>
              <a:rPr lang="fi-FI" sz="4000" dirty="0"/>
            </a:br>
            <a:r>
              <a:rPr lang="fi-FI" sz="4000" dirty="0"/>
              <a:t>and </a:t>
            </a:r>
            <a:br>
              <a:rPr lang="fi-FI" sz="4000" dirty="0"/>
            </a:br>
            <a:r>
              <a:rPr lang="fi-FI" sz="4000" dirty="0" err="1"/>
              <a:t>Possibilities</a:t>
            </a:r>
            <a:r>
              <a:rPr lang="fi-FI" sz="4000" dirty="0"/>
              <a:t> and </a:t>
            </a:r>
            <a:r>
              <a:rPr lang="fi-FI" sz="4000" dirty="0" err="1"/>
              <a:t>obstacles</a:t>
            </a:r>
            <a:endParaRPr lang="fi-FI" sz="4000" dirty="0"/>
          </a:p>
        </p:txBody>
      </p:sp>
      <p:sp>
        <p:nvSpPr>
          <p:cNvPr id="3" name="Alaotsikko 2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fi-FI" sz="2000" dirty="0"/>
              <a:t>                                   </a:t>
            </a:r>
            <a:r>
              <a:rPr lang="fi-FI" sz="2000" dirty="0" err="1"/>
              <a:t>Peja</a:t>
            </a:r>
            <a:r>
              <a:rPr lang="fi-FI" sz="2000" dirty="0"/>
              <a:t>, Hotel "</a:t>
            </a:r>
            <a:r>
              <a:rPr lang="fi-FI" sz="2000" dirty="0" err="1"/>
              <a:t>Dukagjini</a:t>
            </a:r>
            <a:r>
              <a:rPr lang="fi-FI" sz="2000" dirty="0"/>
              <a:t>, Kosovo 31.10.2018</a:t>
            </a:r>
          </a:p>
          <a:p>
            <a:pPr lvl="0">
              <a:lnSpc>
                <a:spcPct val="80000"/>
              </a:lnSpc>
            </a:pPr>
            <a:endParaRPr lang="fi-FI" sz="2000" dirty="0"/>
          </a:p>
          <a:p>
            <a:pPr lvl="0">
              <a:lnSpc>
                <a:spcPct val="80000"/>
              </a:lnSpc>
            </a:pPr>
            <a:endParaRPr lang="fi-FI" sz="2000" dirty="0"/>
          </a:p>
          <a:p>
            <a:pPr lvl="0" algn="r">
              <a:lnSpc>
                <a:spcPct val="80000"/>
              </a:lnSpc>
            </a:pPr>
            <a:r>
              <a:rPr lang="fi-FI" sz="1200" dirty="0"/>
              <a:t>                      	</a:t>
            </a:r>
          </a:p>
          <a:p>
            <a:pPr lvl="0">
              <a:lnSpc>
                <a:spcPct val="80000"/>
              </a:lnSpc>
            </a:pPr>
            <a:r>
              <a:rPr lang="fi-FI" sz="10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7" name="Kuva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347" y="5349881"/>
            <a:ext cx="966610" cy="1205664"/>
          </a:xfrm>
          <a:prstGeom prst="rect">
            <a:avLst/>
          </a:prstGeom>
          <a:noFill/>
        </p:spPr>
      </p:pic>
      <p:pic>
        <p:nvPicPr>
          <p:cNvPr id="8" name="Picture 1" descr="ERP logo colour 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856" y="5349881"/>
            <a:ext cx="1507673" cy="98058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uorakulmio 8"/>
          <p:cNvSpPr/>
          <p:nvPr/>
        </p:nvSpPr>
        <p:spPr>
          <a:xfrm>
            <a:off x="9705540" y="6087807"/>
            <a:ext cx="548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000" dirty="0" err="1"/>
              <a:t>Ks</a:t>
            </a:r>
            <a:r>
              <a:rPr lang="fi-FI" sz="1000" dirty="0"/>
              <a:t>/ERP</a:t>
            </a:r>
          </a:p>
        </p:txBody>
      </p:sp>
      <p:pic>
        <p:nvPicPr>
          <p:cNvPr id="10" name="Bildobjekt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84" y="5486400"/>
            <a:ext cx="2447779" cy="84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0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3" y="365129"/>
            <a:ext cx="10515600" cy="734801"/>
          </a:xfrm>
        </p:spPr>
        <p:txBody>
          <a:bodyPr>
            <a:normAutofit/>
          </a:bodyPr>
          <a:lstStyle/>
          <a:p>
            <a:pPr algn="ctr"/>
            <a:r>
              <a:rPr lang="fi-FI" sz="3200" dirty="0" err="1"/>
              <a:t>Communities</a:t>
            </a:r>
            <a:r>
              <a:rPr lang="fi-FI" sz="3200" dirty="0"/>
              <a:t>, villages, </a:t>
            </a:r>
            <a:r>
              <a:rPr lang="fi-FI" sz="3200" dirty="0" err="1"/>
              <a:t>territories</a:t>
            </a:r>
            <a:r>
              <a:rPr lang="fi-FI" sz="3200" dirty="0"/>
              <a:t> – </a:t>
            </a:r>
            <a:r>
              <a:rPr lang="fi-FI" sz="3200" dirty="0" err="1"/>
              <a:t>definitions</a:t>
            </a:r>
            <a:r>
              <a:rPr lang="fi-FI" sz="3200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3" y="1099931"/>
            <a:ext cx="10515600" cy="50888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2200" dirty="0"/>
              <a:t>1.Geographical? </a:t>
            </a:r>
            <a:r>
              <a:rPr lang="fi-FI" sz="2200" dirty="0" err="1"/>
              <a:t>Number</a:t>
            </a:r>
            <a:r>
              <a:rPr lang="fi-FI" sz="2200" dirty="0"/>
              <a:t> of </a:t>
            </a:r>
            <a:r>
              <a:rPr lang="fi-FI" sz="2200" dirty="0" err="1"/>
              <a:t>inhabitants</a:t>
            </a:r>
            <a:r>
              <a:rPr lang="fi-FI" sz="2200" dirty="0"/>
              <a:t> (</a:t>
            </a:r>
            <a:r>
              <a:rPr lang="fi-FI" sz="2200" dirty="0" err="1"/>
              <a:t>squarekm</a:t>
            </a:r>
            <a:r>
              <a:rPr lang="fi-FI" sz="2200" dirty="0"/>
              <a:t>)? </a:t>
            </a:r>
            <a:r>
              <a:rPr lang="fi-FI" sz="2200" dirty="0" err="1"/>
              <a:t>Administrative</a:t>
            </a:r>
            <a:r>
              <a:rPr lang="fi-FI" sz="2200" dirty="0"/>
              <a:t> </a:t>
            </a:r>
            <a:r>
              <a:rPr lang="fi-FI" sz="2200" dirty="0" err="1"/>
              <a:t>unit</a:t>
            </a:r>
            <a:r>
              <a:rPr lang="fi-FI" sz="2200" dirty="0"/>
              <a:t>? </a:t>
            </a:r>
            <a:r>
              <a:rPr lang="fi-FI" sz="2200" dirty="0" err="1"/>
              <a:t>Name</a:t>
            </a:r>
            <a:r>
              <a:rPr lang="fi-FI" sz="2200" dirty="0"/>
              <a:t> </a:t>
            </a:r>
            <a:r>
              <a:rPr lang="fi-FI" sz="2200" dirty="0" err="1"/>
              <a:t>plate</a:t>
            </a:r>
            <a:r>
              <a:rPr lang="fi-FI" sz="2200" dirty="0"/>
              <a:t>? </a:t>
            </a:r>
          </a:p>
          <a:p>
            <a:pPr marL="0" indent="0">
              <a:buNone/>
            </a:pPr>
            <a:r>
              <a:rPr lang="fi-FI" sz="2400" dirty="0" err="1"/>
              <a:t>Or</a:t>
            </a:r>
            <a:endParaRPr lang="fi-FI" sz="2400" dirty="0"/>
          </a:p>
          <a:p>
            <a:pPr marL="0" indent="0">
              <a:buNone/>
            </a:pP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b="1" dirty="0" err="1"/>
              <a:t>feeling</a:t>
            </a:r>
            <a:r>
              <a:rPr lang="fi-FI" sz="2400" b="1" dirty="0"/>
              <a:t> of </a:t>
            </a:r>
            <a:r>
              <a:rPr lang="fi-FI" sz="2400" b="1" dirty="0" err="1"/>
              <a:t>belonging</a:t>
            </a:r>
            <a:r>
              <a:rPr lang="fi-FI" sz="2400" dirty="0"/>
              <a:t>? </a:t>
            </a:r>
            <a:r>
              <a:rPr lang="fi-FI" sz="2400" b="1" dirty="0" err="1"/>
              <a:t>The</a:t>
            </a:r>
            <a:r>
              <a:rPr lang="fi-FI" sz="2400" b="1" dirty="0"/>
              <a:t> </a:t>
            </a:r>
            <a:r>
              <a:rPr lang="fi-FI" sz="2400" b="1" dirty="0" err="1"/>
              <a:t>spirit</a:t>
            </a:r>
            <a:r>
              <a:rPr lang="fi-FI" sz="2400" b="1" dirty="0"/>
              <a:t> </a:t>
            </a:r>
            <a:r>
              <a:rPr lang="fi-FI" sz="2400" dirty="0"/>
              <a:t>of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community</a:t>
            </a:r>
            <a:r>
              <a:rPr lang="fi-FI" sz="2400" dirty="0"/>
              <a:t>? </a:t>
            </a:r>
            <a:r>
              <a:rPr lang="fi-FI" sz="2400" dirty="0" err="1"/>
              <a:t>Cultural</a:t>
            </a:r>
            <a:r>
              <a:rPr lang="fi-FI" sz="2400" dirty="0"/>
              <a:t>/</a:t>
            </a:r>
            <a:r>
              <a:rPr lang="fi-FI" sz="2400" dirty="0" err="1"/>
              <a:t>Ethnical</a:t>
            </a:r>
            <a:r>
              <a:rPr lang="fi-FI" sz="2400" dirty="0"/>
              <a:t>/</a:t>
            </a:r>
            <a:r>
              <a:rPr lang="fi-FI" sz="2400" dirty="0" err="1"/>
              <a:t>Religious</a:t>
            </a:r>
            <a:r>
              <a:rPr lang="fi-FI" sz="2400" dirty="0"/>
              <a:t>/(</a:t>
            </a:r>
            <a:r>
              <a:rPr lang="fi-FI" sz="2400" dirty="0" err="1"/>
              <a:t>Historical</a:t>
            </a:r>
            <a:r>
              <a:rPr lang="fi-FI" sz="2400" dirty="0"/>
              <a:t> </a:t>
            </a:r>
            <a:r>
              <a:rPr lang="fi-FI" sz="2400" dirty="0" err="1"/>
              <a:t>values</a:t>
            </a:r>
            <a:r>
              <a:rPr lang="fi-FI" sz="2400" dirty="0"/>
              <a:t>/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2.The </a:t>
            </a:r>
            <a:r>
              <a:rPr lang="fi-FI" sz="2400" dirty="0" err="1"/>
              <a:t>following</a:t>
            </a:r>
            <a:r>
              <a:rPr lang="fi-FI" sz="2400" dirty="0"/>
              <a:t> </a:t>
            </a:r>
            <a:r>
              <a:rPr lang="fi-FI" sz="2400" dirty="0" err="1"/>
              <a:t>words</a:t>
            </a:r>
            <a:r>
              <a:rPr lang="fi-FI" sz="2400" dirty="0"/>
              <a:t> </a:t>
            </a:r>
            <a:r>
              <a:rPr lang="fi-FI" sz="2400" dirty="0" err="1"/>
              <a:t>could</a:t>
            </a:r>
            <a:r>
              <a:rPr lang="fi-FI" sz="2400" dirty="0"/>
              <a:t> </a:t>
            </a:r>
            <a:r>
              <a:rPr lang="fi-FI" sz="2400" dirty="0" err="1"/>
              <a:t>describe</a:t>
            </a:r>
            <a:r>
              <a:rPr lang="fi-FI" sz="2400" dirty="0"/>
              <a:t>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community</a:t>
            </a:r>
            <a:r>
              <a:rPr lang="fi-FI" sz="2400" dirty="0"/>
              <a:t>/</a:t>
            </a:r>
            <a:r>
              <a:rPr lang="fi-FI" sz="2400" dirty="0" err="1"/>
              <a:t>Village</a:t>
            </a:r>
            <a:r>
              <a:rPr lang="fi-FI" sz="2400" dirty="0"/>
              <a:t> </a:t>
            </a:r>
            <a:r>
              <a:rPr lang="fi-FI" sz="2400" dirty="0" err="1"/>
              <a:t>situations</a:t>
            </a:r>
            <a:r>
              <a:rPr lang="fi-FI" sz="2400" dirty="0"/>
              <a:t> (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levels</a:t>
            </a:r>
            <a:r>
              <a:rPr lang="fi-FI" sz="2400" dirty="0"/>
              <a:t>)</a:t>
            </a:r>
          </a:p>
          <a:p>
            <a:pPr marL="0" indent="0">
              <a:buNone/>
            </a:pPr>
            <a:r>
              <a:rPr lang="fi-FI" sz="2400" b="1" dirty="0"/>
              <a:t>Active				</a:t>
            </a:r>
            <a:r>
              <a:rPr lang="fi-FI" sz="2400" b="1" dirty="0" err="1"/>
              <a:t>Sleeping</a:t>
            </a:r>
            <a:r>
              <a:rPr lang="fi-FI" sz="2400" b="1" dirty="0"/>
              <a:t>	    			</a:t>
            </a:r>
            <a:r>
              <a:rPr lang="fi-FI" sz="2400" b="1" dirty="0" err="1"/>
              <a:t>Dying</a:t>
            </a:r>
            <a:r>
              <a:rPr lang="fi-FI" sz="2400" b="1" dirty="0"/>
              <a:t>	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dirty="0"/>
              <a:t>3.The </a:t>
            </a:r>
            <a:r>
              <a:rPr lang="fi-FI" sz="2400" dirty="0" err="1"/>
              <a:t>administration</a:t>
            </a:r>
            <a:r>
              <a:rPr lang="fi-FI" sz="2400" dirty="0"/>
              <a:t> </a:t>
            </a:r>
            <a:r>
              <a:rPr lang="fi-FI" sz="2400" dirty="0" err="1"/>
              <a:t>can</a:t>
            </a:r>
            <a:r>
              <a:rPr lang="fi-FI" sz="2400" dirty="0"/>
              <a:t> </a:t>
            </a:r>
            <a:r>
              <a:rPr lang="fi-FI" sz="2400" dirty="0" err="1"/>
              <a:t>treat</a:t>
            </a:r>
            <a:r>
              <a:rPr lang="fi-FI" sz="2400" dirty="0"/>
              <a:t> </a:t>
            </a:r>
            <a:r>
              <a:rPr lang="fi-FI" sz="2400" dirty="0" err="1"/>
              <a:t>you</a:t>
            </a:r>
            <a:r>
              <a:rPr lang="fi-FI" sz="2400" dirty="0"/>
              <a:t> at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levels</a:t>
            </a:r>
            <a:r>
              <a:rPr lang="fi-FI" sz="2400" dirty="0"/>
              <a:t> in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ways</a:t>
            </a:r>
            <a:r>
              <a:rPr lang="fi-FI" sz="2400" dirty="0"/>
              <a:t> for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reasons</a:t>
            </a:r>
            <a:endParaRPr lang="fi-FI" sz="2400" dirty="0"/>
          </a:p>
          <a:p>
            <a:pPr marL="0" indent="0">
              <a:buNone/>
            </a:pPr>
            <a:r>
              <a:rPr lang="fi-FI" sz="2400" b="1" dirty="0" err="1"/>
              <a:t>Ignore</a:t>
            </a:r>
            <a:r>
              <a:rPr lang="fi-FI" sz="2400" dirty="0"/>
              <a:t> 				</a:t>
            </a:r>
            <a:r>
              <a:rPr lang="fi-FI" sz="2400" b="1" dirty="0" err="1"/>
              <a:t>Listen</a:t>
            </a:r>
            <a:r>
              <a:rPr lang="fi-FI" sz="2400" b="1" dirty="0"/>
              <a:t> and </a:t>
            </a:r>
            <a:r>
              <a:rPr lang="fi-FI" sz="2400" b="1" dirty="0" err="1"/>
              <a:t>ignore</a:t>
            </a:r>
            <a:r>
              <a:rPr lang="fi-FI" sz="2400" b="1" dirty="0"/>
              <a:t>			Act and </a:t>
            </a:r>
            <a:r>
              <a:rPr lang="fi-FI" sz="2400" b="1" dirty="0" err="1"/>
              <a:t>ignore</a:t>
            </a:r>
            <a:r>
              <a:rPr lang="fi-FI" sz="2400" b="1" dirty="0"/>
              <a:t> 		</a:t>
            </a:r>
          </a:p>
          <a:p>
            <a:pPr marL="0" indent="0">
              <a:buNone/>
            </a:pPr>
            <a:r>
              <a:rPr lang="fi-FI" sz="2400" b="1" dirty="0" err="1"/>
              <a:t>Participative</a:t>
            </a:r>
            <a:r>
              <a:rPr lang="fi-FI" sz="2400" b="1" dirty="0"/>
              <a:t> </a:t>
            </a:r>
            <a:r>
              <a:rPr lang="fi-FI" sz="2400" b="1" dirty="0" err="1"/>
              <a:t>with</a:t>
            </a:r>
            <a:r>
              <a:rPr lang="fi-FI" sz="2400" b="1" dirty="0"/>
              <a:t> no </a:t>
            </a:r>
            <a:r>
              <a:rPr lang="fi-FI" sz="2400" b="1" dirty="0" err="1"/>
              <a:t>results</a:t>
            </a:r>
            <a:r>
              <a:rPr lang="fi-FI" sz="2400" b="1" dirty="0"/>
              <a:t>	</a:t>
            </a:r>
            <a:r>
              <a:rPr lang="fi-FI" sz="2400" b="1" dirty="0" err="1"/>
              <a:t>Participation</a:t>
            </a:r>
            <a:r>
              <a:rPr lang="fi-FI" sz="2400" b="1" dirty="0"/>
              <a:t> </a:t>
            </a:r>
            <a:r>
              <a:rPr lang="fi-FI" sz="2400" b="1" dirty="0" err="1"/>
              <a:t>with</a:t>
            </a:r>
            <a:r>
              <a:rPr lang="fi-FI" sz="2400" b="1" dirty="0"/>
              <a:t> </a:t>
            </a:r>
            <a:r>
              <a:rPr lang="fi-FI" sz="2400" b="1" dirty="0" err="1"/>
              <a:t>results</a:t>
            </a:r>
            <a:r>
              <a:rPr lang="fi-FI" sz="2400" b="1" dirty="0"/>
              <a:t> 		</a:t>
            </a:r>
            <a:r>
              <a:rPr lang="fi-FI" sz="2400" b="1" dirty="0" err="1"/>
              <a:t>Partnerships</a:t>
            </a:r>
            <a:r>
              <a:rPr lang="fi-FI" sz="2400" b="1" dirty="0"/>
              <a:t> 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b="1" dirty="0"/>
              <a:t>For </a:t>
            </a:r>
            <a:r>
              <a:rPr lang="fi-FI" sz="2400" b="1" dirty="0" err="1"/>
              <a:t>discussions</a:t>
            </a:r>
            <a:r>
              <a:rPr lang="fi-FI" sz="2400" dirty="0"/>
              <a:t>: </a:t>
            </a:r>
            <a:r>
              <a:rPr lang="fi-FI" sz="2400" dirty="0" err="1"/>
              <a:t>What</a:t>
            </a:r>
            <a:r>
              <a:rPr lang="fi-FI" sz="2400" dirty="0"/>
              <a:t> is </a:t>
            </a:r>
            <a:r>
              <a:rPr lang="fi-FI" sz="2400" dirty="0" err="1"/>
              <a:t>good</a:t>
            </a:r>
            <a:r>
              <a:rPr lang="fi-FI" sz="2400" dirty="0"/>
              <a:t>, </a:t>
            </a:r>
            <a:r>
              <a:rPr lang="fi-FI" sz="2400" dirty="0" err="1"/>
              <a:t>what</a:t>
            </a:r>
            <a:r>
              <a:rPr lang="fi-FI" sz="2400" dirty="0"/>
              <a:t> is </a:t>
            </a:r>
            <a:r>
              <a:rPr lang="fi-FI" sz="2400" dirty="0" err="1"/>
              <a:t>bad</a:t>
            </a:r>
            <a:r>
              <a:rPr lang="fi-FI" sz="2400" dirty="0"/>
              <a:t>, </a:t>
            </a:r>
            <a:r>
              <a:rPr lang="fi-FI" sz="2400" dirty="0" err="1"/>
              <a:t>what</a:t>
            </a:r>
            <a:r>
              <a:rPr lang="fi-FI" sz="2400" dirty="0"/>
              <a:t> </a:t>
            </a:r>
            <a:r>
              <a:rPr lang="fi-FI" sz="2400" dirty="0" err="1"/>
              <a:t>changes</a:t>
            </a:r>
            <a:r>
              <a:rPr lang="fi-FI" sz="2400" dirty="0"/>
              <a:t> </a:t>
            </a:r>
            <a:r>
              <a:rPr lang="fi-FI" sz="2400" dirty="0" err="1"/>
              <a:t>are</a:t>
            </a:r>
            <a:r>
              <a:rPr lang="fi-FI" sz="2400" dirty="0"/>
              <a:t> </a:t>
            </a:r>
            <a:r>
              <a:rPr lang="fi-FI" sz="2400" dirty="0" err="1"/>
              <a:t>needed</a:t>
            </a:r>
            <a:r>
              <a:rPr lang="fi-FI" sz="2400" dirty="0"/>
              <a:t>. If </a:t>
            </a:r>
            <a:r>
              <a:rPr lang="fi-FI" sz="2400" dirty="0" err="1"/>
              <a:t>responsibility</a:t>
            </a:r>
            <a:r>
              <a:rPr lang="fi-FI" sz="2400" dirty="0"/>
              <a:t> is </a:t>
            </a:r>
            <a:r>
              <a:rPr lang="fi-FI" sz="2400" dirty="0" err="1"/>
              <a:t>given</a:t>
            </a:r>
            <a:r>
              <a:rPr lang="fi-FI" sz="2400" dirty="0"/>
              <a:t>, </a:t>
            </a:r>
            <a:r>
              <a:rPr lang="fi-FI" sz="2400" dirty="0" err="1"/>
              <a:t>are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communities</a:t>
            </a:r>
            <a:r>
              <a:rPr lang="fi-FI" sz="2400" dirty="0"/>
              <a:t>, villages </a:t>
            </a:r>
            <a:r>
              <a:rPr lang="fi-FI" sz="2400" dirty="0" err="1"/>
              <a:t>ready</a:t>
            </a:r>
            <a:r>
              <a:rPr lang="fi-FI" sz="2400" dirty="0"/>
              <a:t> for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challenge</a:t>
            </a:r>
            <a:r>
              <a:rPr lang="fi-FI" sz="2400" dirty="0"/>
              <a:t>? </a:t>
            </a:r>
            <a:r>
              <a:rPr lang="fi-FI" sz="2400" dirty="0" err="1"/>
              <a:t>What</a:t>
            </a:r>
            <a:r>
              <a:rPr lang="fi-FI" sz="2400" dirty="0"/>
              <a:t> </a:t>
            </a:r>
            <a:r>
              <a:rPr lang="fi-FI" sz="2400" dirty="0" err="1"/>
              <a:t>messages</a:t>
            </a:r>
            <a:r>
              <a:rPr lang="fi-FI" sz="2400" dirty="0"/>
              <a:t> for </a:t>
            </a:r>
            <a:r>
              <a:rPr lang="fi-FI" sz="2400" dirty="0" err="1"/>
              <a:t>Governments</a:t>
            </a:r>
            <a:r>
              <a:rPr lang="fi-FI" sz="2400" dirty="0"/>
              <a:t>/EU?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1686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Communities</a:t>
            </a:r>
            <a:r>
              <a:rPr lang="fi-FI" dirty="0"/>
              <a:t> in action</a:t>
            </a:r>
          </a:p>
        </p:txBody>
      </p:sp>
      <p:grpSp>
        <p:nvGrpSpPr>
          <p:cNvPr id="3" name="Sisällön paikkamerkki 3"/>
          <p:cNvGrpSpPr/>
          <p:nvPr/>
        </p:nvGrpSpPr>
        <p:grpSpPr>
          <a:xfrm>
            <a:off x="838203" y="1825627"/>
            <a:ext cx="10515600" cy="4351336"/>
            <a:chOff x="838203" y="1825627"/>
            <a:chExt cx="10515600" cy="4351336"/>
          </a:xfrm>
        </p:grpSpPr>
        <p:sp>
          <p:nvSpPr>
            <p:cNvPr id="4" name="Vapaamuotoinen: Muoto 3"/>
            <p:cNvSpPr/>
            <p:nvPr/>
          </p:nvSpPr>
          <p:spPr>
            <a:xfrm>
              <a:off x="4343400" y="1825627"/>
              <a:ext cx="3505196" cy="14504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05200"/>
                <a:gd name="f7" fmla="val 1450446"/>
                <a:gd name="f8" fmla="val 1752600"/>
                <a:gd name="f9" fmla="+- 0 0 -90"/>
                <a:gd name="f10" fmla="*/ f3 1 3505200"/>
                <a:gd name="f11" fmla="*/ f4 1 1450446"/>
                <a:gd name="f12" fmla="+- f7 0 f5"/>
                <a:gd name="f13" fmla="+- f6 0 f5"/>
                <a:gd name="f14" fmla="*/ f9 f0 1"/>
                <a:gd name="f15" fmla="*/ f13 1 3505200"/>
                <a:gd name="f16" fmla="*/ f12 1 1450446"/>
                <a:gd name="f17" fmla="*/ 0 f13 1"/>
                <a:gd name="f18" fmla="*/ 1450446 f12 1"/>
                <a:gd name="f19" fmla="*/ 1752600 f13 1"/>
                <a:gd name="f20" fmla="*/ 0 f12 1"/>
                <a:gd name="f21" fmla="*/ 3505200 f13 1"/>
                <a:gd name="f22" fmla="*/ f14 1 f2"/>
                <a:gd name="f23" fmla="*/ f17 1 3505200"/>
                <a:gd name="f24" fmla="*/ f18 1 1450446"/>
                <a:gd name="f25" fmla="*/ f19 1 3505200"/>
                <a:gd name="f26" fmla="*/ f20 1 1450446"/>
                <a:gd name="f27" fmla="*/ f21 1 3505200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5"/>
                <a:gd name="f36" fmla="*/ f26 1 f16"/>
                <a:gd name="f37" fmla="*/ f27 1 f15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0 1"/>
                <a:gd name="f45" fmla="*/ f36 f11 1"/>
                <a:gd name="f46" fmla="*/ f3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4" y="f45"/>
                </a:cxn>
                <a:cxn ang="f32">
                  <a:pos x="f44" y="f45"/>
                </a:cxn>
                <a:cxn ang="f32">
                  <a:pos x="f46" y="f43"/>
                </a:cxn>
                <a:cxn ang="f32">
                  <a:pos x="f42" y="f43"/>
                </a:cxn>
              </a:cxnLst>
              <a:rect l="f38" t="f41" r="f39" b="f40"/>
              <a:pathLst>
                <a:path w="3505200" h="1450446">
                  <a:moveTo>
                    <a:pt x="f5" y="f7"/>
                  </a:moveTo>
                  <a:lnTo>
                    <a:pt x="f8" y="f5"/>
                  </a:lnTo>
                  <a:lnTo>
                    <a:pt x="f8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fi-FI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Active</a:t>
              </a:r>
            </a:p>
          </p:txBody>
        </p:sp>
        <p:sp>
          <p:nvSpPr>
            <p:cNvPr id="5" name="Vapaamuotoinen: Muoto 4"/>
            <p:cNvSpPr/>
            <p:nvPr/>
          </p:nvSpPr>
          <p:spPr>
            <a:xfrm>
              <a:off x="2590796" y="3276066"/>
              <a:ext cx="7010403" cy="14504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010400"/>
                <a:gd name="f7" fmla="val 1450446"/>
                <a:gd name="f8" fmla="val 1752603"/>
                <a:gd name="f9" fmla="val 5257797"/>
                <a:gd name="f10" fmla="+- 0 0 -90"/>
                <a:gd name="f11" fmla="*/ f3 1 7010400"/>
                <a:gd name="f12" fmla="*/ f4 1 1450446"/>
                <a:gd name="f13" fmla="+- f7 0 f5"/>
                <a:gd name="f14" fmla="+- f6 0 f5"/>
                <a:gd name="f15" fmla="*/ f10 f0 1"/>
                <a:gd name="f16" fmla="*/ f14 1 7010400"/>
                <a:gd name="f17" fmla="*/ f13 1 1450446"/>
                <a:gd name="f18" fmla="*/ 0 f14 1"/>
                <a:gd name="f19" fmla="*/ 1450446 f13 1"/>
                <a:gd name="f20" fmla="*/ 1752603 f14 1"/>
                <a:gd name="f21" fmla="*/ 0 f13 1"/>
                <a:gd name="f22" fmla="*/ 5257797 f14 1"/>
                <a:gd name="f23" fmla="*/ 7010400 f14 1"/>
                <a:gd name="f24" fmla="*/ f15 1 f2"/>
                <a:gd name="f25" fmla="*/ f18 1 7010400"/>
                <a:gd name="f26" fmla="*/ f19 1 1450446"/>
                <a:gd name="f27" fmla="*/ f20 1 7010400"/>
                <a:gd name="f28" fmla="*/ f21 1 1450446"/>
                <a:gd name="f29" fmla="*/ f22 1 7010400"/>
                <a:gd name="f30" fmla="*/ f23 1 701040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7010400" h="1450446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277617" tIns="50804" rIns="1277617" bIns="50804" anchor="ctr" anchorCtr="1" compatLnSpc="1">
              <a:noAutofit/>
            </a:bodyPr>
            <a:lstStyle/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fi-FI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Reel</a:t>
              </a:r>
              <a:r>
                <a:rPr kumimoji="0" lang="fi-FI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fi-FI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partnerships</a:t>
              </a:r>
              <a:endPara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fi-FI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Followers</a:t>
              </a:r>
              <a:endPara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400" dirty="0" err="1">
                  <a:solidFill>
                    <a:srgbClr val="FFFFFF"/>
                  </a:solidFill>
                  <a:latin typeface="Calibri"/>
                </a:rPr>
                <a:t>Integrate</a:t>
              </a:r>
              <a:endPara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" name="Vapaamuotoinen: Muoto 5"/>
            <p:cNvSpPr/>
            <p:nvPr/>
          </p:nvSpPr>
          <p:spPr>
            <a:xfrm>
              <a:off x="838203" y="4726515"/>
              <a:ext cx="10515600" cy="14504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15600"/>
                <a:gd name="f7" fmla="val 1450446"/>
                <a:gd name="f8" fmla="val 1752603"/>
                <a:gd name="f9" fmla="val 8762997"/>
                <a:gd name="f10" fmla="+- 0 0 -90"/>
                <a:gd name="f11" fmla="*/ f3 1 10515600"/>
                <a:gd name="f12" fmla="*/ f4 1 1450446"/>
                <a:gd name="f13" fmla="+- f7 0 f5"/>
                <a:gd name="f14" fmla="+- f6 0 f5"/>
                <a:gd name="f15" fmla="*/ f10 f0 1"/>
                <a:gd name="f16" fmla="*/ f14 1 10515600"/>
                <a:gd name="f17" fmla="*/ f13 1 1450446"/>
                <a:gd name="f18" fmla="*/ 0 f14 1"/>
                <a:gd name="f19" fmla="*/ 1450446 f13 1"/>
                <a:gd name="f20" fmla="*/ 1752603 f14 1"/>
                <a:gd name="f21" fmla="*/ 0 f13 1"/>
                <a:gd name="f22" fmla="*/ 8762997 f14 1"/>
                <a:gd name="f23" fmla="*/ 10515600 f14 1"/>
                <a:gd name="f24" fmla="*/ f15 1 f2"/>
                <a:gd name="f25" fmla="*/ f18 1 10515600"/>
                <a:gd name="f26" fmla="*/ f19 1 1450446"/>
                <a:gd name="f27" fmla="*/ f20 1 10515600"/>
                <a:gd name="f28" fmla="*/ f21 1 1450446"/>
                <a:gd name="f29" fmla="*/ f22 1 10515600"/>
                <a:gd name="f30" fmla="*/ f23 1 1051560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10515600" h="1450446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891024" tIns="50804" rIns="1891034" bIns="50804" anchor="ctr" anchorCtr="1" compatLnSpc="1">
              <a:noAutofit/>
            </a:bodyPr>
            <a:lstStyle/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fi-FI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Sleepers</a:t>
              </a:r>
              <a:r>
                <a:rPr kumimoji="0" lang="fi-FI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 </a:t>
              </a:r>
            </a:p>
            <a:p>
              <a:pPr marL="0" marR="0" lvl="0" indent="0" algn="ctr" defTabSz="1777995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fi-FI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</a:rPr>
                <a:t>Inform</a:t>
              </a:r>
              <a:endPara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743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i-FI" dirty="0" err="1"/>
              <a:t>Voluntary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will</a:t>
            </a:r>
            <a:endParaRPr lang="fi-FI" dirty="0"/>
          </a:p>
          <a:p>
            <a:pPr lvl="0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common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 is </a:t>
            </a:r>
            <a:r>
              <a:rPr lang="fi-FI" dirty="0" err="1"/>
              <a:t>linked</a:t>
            </a:r>
            <a:r>
              <a:rPr lang="fi-FI" dirty="0"/>
              <a:t> to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goal</a:t>
            </a:r>
            <a:endParaRPr lang="fi-FI" dirty="0"/>
          </a:p>
          <a:p>
            <a:pPr lvl="0"/>
            <a:r>
              <a:rPr lang="fi-FI" dirty="0"/>
              <a:t>For </a:t>
            </a:r>
            <a:r>
              <a:rPr lang="fi-FI" dirty="0" err="1"/>
              <a:t>common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 (</a:t>
            </a:r>
            <a:r>
              <a:rPr lang="fi-FI" dirty="0" err="1"/>
              <a:t>stronger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capital?)</a:t>
            </a:r>
          </a:p>
          <a:p>
            <a:pPr lvl="0"/>
            <a:r>
              <a:rPr lang="fi-FI" dirty="0" err="1"/>
              <a:t>From</a:t>
            </a:r>
            <a:r>
              <a:rPr lang="fi-FI" dirty="0"/>
              <a:t> no </a:t>
            </a:r>
            <a:r>
              <a:rPr lang="fi-FI" dirty="0" err="1"/>
              <a:t>payment</a:t>
            </a:r>
            <a:r>
              <a:rPr lang="fi-FI" dirty="0"/>
              <a:t> to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levels</a:t>
            </a:r>
            <a:r>
              <a:rPr lang="fi-FI" dirty="0"/>
              <a:t> of </a:t>
            </a:r>
            <a:r>
              <a:rPr lang="fi-FI" dirty="0" err="1"/>
              <a:t>compensation</a:t>
            </a:r>
            <a:endParaRPr lang="fi-FI" dirty="0"/>
          </a:p>
          <a:p>
            <a:pPr lvl="0"/>
            <a:r>
              <a:rPr lang="fi-FI" dirty="0" err="1"/>
              <a:t>Thematic</a:t>
            </a:r>
            <a:r>
              <a:rPr lang="fi-FI" dirty="0"/>
              <a:t> – </a:t>
            </a:r>
            <a:r>
              <a:rPr lang="fi-FI" dirty="0" err="1"/>
              <a:t>charity</a:t>
            </a:r>
            <a:r>
              <a:rPr lang="fi-FI" dirty="0"/>
              <a:t>, </a:t>
            </a:r>
            <a:r>
              <a:rPr lang="fi-FI" dirty="0" err="1"/>
              <a:t>neighbour</a:t>
            </a:r>
            <a:r>
              <a:rPr lang="fi-FI" dirty="0"/>
              <a:t> </a:t>
            </a:r>
            <a:r>
              <a:rPr lang="fi-FI" dirty="0" err="1"/>
              <a:t>aid</a:t>
            </a:r>
            <a:r>
              <a:rPr lang="fi-FI" dirty="0"/>
              <a:t>, </a:t>
            </a:r>
            <a:r>
              <a:rPr lang="fi-FI" dirty="0" err="1"/>
              <a:t>social</a:t>
            </a:r>
            <a:r>
              <a:rPr lang="fi-FI" dirty="0"/>
              <a:t>, </a:t>
            </a:r>
            <a:r>
              <a:rPr lang="fi-FI" dirty="0" err="1"/>
              <a:t>cultural</a:t>
            </a:r>
            <a:r>
              <a:rPr lang="fi-FI" dirty="0"/>
              <a:t>, </a:t>
            </a:r>
            <a:r>
              <a:rPr lang="fi-FI" dirty="0" err="1"/>
              <a:t>sports</a:t>
            </a:r>
            <a:r>
              <a:rPr lang="fi-FI" dirty="0"/>
              <a:t>, </a:t>
            </a:r>
            <a:r>
              <a:rPr lang="fi-FI" dirty="0" err="1"/>
              <a:t>voluntary</a:t>
            </a:r>
            <a:r>
              <a:rPr lang="fi-FI" dirty="0"/>
              <a:t> </a:t>
            </a:r>
            <a:r>
              <a:rPr lang="fi-FI" dirty="0" err="1"/>
              <a:t>firebrigades</a:t>
            </a:r>
            <a:endParaRPr lang="fi-FI" dirty="0"/>
          </a:p>
          <a:p>
            <a:pPr lvl="0"/>
            <a:r>
              <a:rPr lang="fi-FI" dirty="0" err="1"/>
              <a:t>Psycological</a:t>
            </a:r>
            <a:r>
              <a:rPr lang="fi-FI" dirty="0"/>
              <a:t>: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need</a:t>
            </a:r>
            <a:r>
              <a:rPr lang="fi-FI" dirty="0"/>
              <a:t> (</a:t>
            </a:r>
            <a:r>
              <a:rPr lang="fi-FI" dirty="0" err="1"/>
              <a:t>positive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negative</a:t>
            </a:r>
            <a:r>
              <a:rPr lang="fi-FI" dirty="0"/>
              <a:t>) and </a:t>
            </a:r>
            <a:r>
              <a:rPr lang="fi-FI" dirty="0" err="1"/>
              <a:t>benefits</a:t>
            </a:r>
            <a:r>
              <a:rPr lang="fi-FI" dirty="0"/>
              <a:t> for </a:t>
            </a:r>
            <a:r>
              <a:rPr lang="fi-FI" dirty="0" err="1"/>
              <a:t>someone</a:t>
            </a:r>
            <a:r>
              <a:rPr lang="fi-FI" dirty="0"/>
              <a:t> to </a:t>
            </a:r>
            <a:r>
              <a:rPr lang="fi-FI" dirty="0" err="1"/>
              <a:t>put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and </a:t>
            </a:r>
            <a:r>
              <a:rPr lang="fi-FI" dirty="0" err="1"/>
              <a:t>resources</a:t>
            </a:r>
            <a:endParaRPr lang="fi-FI" dirty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336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i-FI"/>
              <a:t>Value and treatment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70000"/>
              </a:lnSpc>
              <a:buNone/>
            </a:pPr>
            <a:r>
              <a:rPr lang="fi-FI" sz="2400"/>
              <a:t>Put a price tag on...</a:t>
            </a:r>
          </a:p>
          <a:p>
            <a:pPr lvl="0">
              <a:lnSpc>
                <a:spcPct val="70000"/>
              </a:lnSpc>
            </a:pPr>
            <a:r>
              <a:rPr lang="fi-FI" sz="2400"/>
              <a:t>Health: less need for care, homecare, support by peers, social capital</a:t>
            </a:r>
          </a:p>
          <a:p>
            <a:pPr lvl="0">
              <a:lnSpc>
                <a:spcPct val="70000"/>
              </a:lnSpc>
            </a:pPr>
            <a:r>
              <a:rPr lang="fi-FI" sz="2400"/>
              <a:t>Good quality of life and living environment, hobbies, events</a:t>
            </a:r>
          </a:p>
          <a:p>
            <a:pPr lvl="0">
              <a:lnSpc>
                <a:spcPct val="70000"/>
              </a:lnSpc>
            </a:pPr>
            <a:r>
              <a:rPr lang="fi-FI" sz="2400"/>
              <a:t>Inhabitants take care of services: school, nursery, sports and exercice</a:t>
            </a:r>
          </a:p>
          <a:p>
            <a:pPr lvl="0">
              <a:lnSpc>
                <a:spcPct val="70000"/>
              </a:lnSpc>
            </a:pPr>
            <a:r>
              <a:rPr lang="fi-FI" sz="2400"/>
              <a:t>Small infrastructure, reparations, projects</a:t>
            </a:r>
          </a:p>
          <a:p>
            <a:pPr marL="0" lvl="0" indent="0">
              <a:lnSpc>
                <a:spcPct val="70000"/>
              </a:lnSpc>
              <a:buNone/>
            </a:pPr>
            <a:endParaRPr lang="fi-FI" sz="2400"/>
          </a:p>
          <a:p>
            <a:pPr marL="0" lvl="0" indent="0">
              <a:lnSpc>
                <a:spcPct val="70000"/>
              </a:lnSpc>
              <a:buNone/>
            </a:pPr>
            <a:r>
              <a:rPr lang="fi-FI" sz="2400"/>
              <a:t>Treatment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i-FI" sz="2400"/>
              <a:t>→ Competition rules: taxed if entrepreneurial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i-FI" sz="2400"/>
              <a:t>→ Not always very appreciated by administrations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i-FI" sz="2400"/>
              <a:t>→ Increased cooperation today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i-FI" sz="2400"/>
              <a:t>→ The ways of cooperation to be built</a:t>
            </a:r>
          </a:p>
        </p:txBody>
      </p:sp>
    </p:spTree>
    <p:extLst>
      <p:ext uri="{BB962C8B-B14F-4D97-AF65-F5344CB8AC3E}">
        <p14:creationId xmlns:p14="http://schemas.microsoft.com/office/powerpoint/2010/main" val="73894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i-FI"/>
              <a:t>Models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70000"/>
              </a:lnSpc>
              <a:buNone/>
            </a:pPr>
            <a:r>
              <a:rPr lang="fi-FI" sz="2600" b="1" dirty="0"/>
              <a:t>By </a:t>
            </a:r>
            <a:r>
              <a:rPr lang="fi-FI" sz="2600" b="1" dirty="0" err="1"/>
              <a:t>community</a:t>
            </a:r>
            <a:endParaRPr lang="fi-FI" sz="2600" b="1" dirty="0"/>
          </a:p>
          <a:p>
            <a:pPr lvl="0">
              <a:lnSpc>
                <a:spcPct val="70000"/>
              </a:lnSpc>
            </a:pPr>
            <a:r>
              <a:rPr lang="fi-FI" sz="2600" dirty="0"/>
              <a:t>Spirit of </a:t>
            </a:r>
            <a:r>
              <a:rPr lang="fi-FI" sz="2600" dirty="0" err="1"/>
              <a:t>the</a:t>
            </a:r>
            <a:r>
              <a:rPr lang="fi-FI" sz="2600" dirty="0"/>
              <a:t> </a:t>
            </a:r>
            <a:r>
              <a:rPr lang="fi-FI" sz="2600" dirty="0" err="1"/>
              <a:t>village</a:t>
            </a:r>
            <a:r>
              <a:rPr lang="fi-FI" sz="2600" dirty="0"/>
              <a:t> and </a:t>
            </a:r>
            <a:r>
              <a:rPr lang="fi-FI" sz="2600" dirty="0" err="1"/>
              <a:t>doing</a:t>
            </a:r>
            <a:r>
              <a:rPr lang="fi-FI" sz="2600" dirty="0"/>
              <a:t> </a:t>
            </a:r>
            <a:r>
              <a:rPr lang="fi-FI" sz="2600" dirty="0" err="1"/>
              <a:t>together</a:t>
            </a:r>
            <a:r>
              <a:rPr lang="fi-FI" sz="2600" dirty="0"/>
              <a:t>: Building </a:t>
            </a:r>
            <a:r>
              <a:rPr lang="fi-FI" sz="2600" dirty="0" err="1"/>
              <a:t>sports</a:t>
            </a:r>
            <a:r>
              <a:rPr lang="fi-FI" sz="2600" dirty="0"/>
              <a:t> </a:t>
            </a:r>
            <a:r>
              <a:rPr lang="fi-FI" sz="2600" dirty="0" err="1"/>
              <a:t>venues</a:t>
            </a:r>
            <a:r>
              <a:rPr lang="fi-FI" sz="2600" dirty="0"/>
              <a:t> for </a:t>
            </a:r>
            <a:r>
              <a:rPr lang="fi-FI" sz="2600" dirty="0" err="1"/>
              <a:t>locals</a:t>
            </a:r>
            <a:r>
              <a:rPr lang="fi-FI" sz="2600" dirty="0"/>
              <a:t> </a:t>
            </a:r>
          </a:p>
          <a:p>
            <a:pPr lvl="0">
              <a:lnSpc>
                <a:spcPct val="70000"/>
              </a:lnSpc>
            </a:pPr>
            <a:r>
              <a:rPr lang="fi-FI" sz="2600" dirty="0"/>
              <a:t>Eskola </a:t>
            </a:r>
            <a:r>
              <a:rPr lang="fi-FI" sz="2600" dirty="0" err="1"/>
              <a:t>Village</a:t>
            </a:r>
            <a:r>
              <a:rPr lang="fi-FI" sz="2600" dirty="0"/>
              <a:t>: </a:t>
            </a:r>
            <a:r>
              <a:rPr lang="fi-FI" sz="2600" dirty="0" err="1"/>
              <a:t>Created</a:t>
            </a:r>
            <a:r>
              <a:rPr lang="fi-FI" sz="2600" dirty="0"/>
              <a:t> a </a:t>
            </a:r>
            <a:r>
              <a:rPr lang="fi-FI" sz="2600" dirty="0" err="1"/>
              <a:t>cooperative</a:t>
            </a:r>
            <a:r>
              <a:rPr lang="fi-FI" sz="2600" dirty="0"/>
              <a:t> to </a:t>
            </a:r>
            <a:r>
              <a:rPr lang="fi-FI" sz="2600" dirty="0" err="1"/>
              <a:t>run</a:t>
            </a:r>
            <a:r>
              <a:rPr lang="fi-FI" sz="2600" dirty="0"/>
              <a:t> a </a:t>
            </a:r>
            <a:r>
              <a:rPr lang="fi-FI" sz="2600" dirty="0" err="1"/>
              <a:t>village</a:t>
            </a:r>
            <a:r>
              <a:rPr lang="fi-FI" sz="2600" dirty="0"/>
              <a:t> </a:t>
            </a:r>
            <a:r>
              <a:rPr lang="fi-FI" sz="2600" dirty="0" err="1"/>
              <a:t>school</a:t>
            </a:r>
            <a:r>
              <a:rPr lang="fi-FI" sz="2600" dirty="0"/>
              <a:t> and </a:t>
            </a:r>
            <a:r>
              <a:rPr lang="fi-FI" sz="2600" dirty="0" err="1"/>
              <a:t>nursery</a:t>
            </a:r>
            <a:r>
              <a:rPr lang="fi-FI" sz="2600" dirty="0"/>
              <a:t> </a:t>
            </a:r>
            <a:r>
              <a:rPr lang="fi-FI" sz="2600" dirty="0" err="1"/>
              <a:t>when</a:t>
            </a:r>
            <a:r>
              <a:rPr lang="fi-FI" sz="2600" dirty="0"/>
              <a:t> </a:t>
            </a:r>
            <a:r>
              <a:rPr lang="fi-FI" sz="2600" dirty="0" err="1"/>
              <a:t>shut</a:t>
            </a:r>
            <a:r>
              <a:rPr lang="fi-FI" sz="2600" dirty="0"/>
              <a:t> </a:t>
            </a:r>
            <a:r>
              <a:rPr lang="fi-FI" sz="2600" dirty="0" err="1"/>
              <a:t>down</a:t>
            </a:r>
            <a:r>
              <a:rPr lang="fi-FI" sz="2600" dirty="0"/>
              <a:t> </a:t>
            </a:r>
            <a:r>
              <a:rPr lang="fi-FI" sz="2600" dirty="0" err="1"/>
              <a:t>by</a:t>
            </a:r>
            <a:r>
              <a:rPr lang="fi-FI" sz="2600" dirty="0"/>
              <a:t> </a:t>
            </a:r>
            <a:r>
              <a:rPr lang="fi-FI" sz="2600" dirty="0" err="1"/>
              <a:t>officials</a:t>
            </a:r>
            <a:r>
              <a:rPr lang="fi-FI" sz="2600" dirty="0"/>
              <a:t>. </a:t>
            </a:r>
            <a:r>
              <a:rPr lang="fi-FI" sz="2600" dirty="0" err="1"/>
              <a:t>The</a:t>
            </a:r>
            <a:r>
              <a:rPr lang="fi-FI" sz="2600" dirty="0"/>
              <a:t> </a:t>
            </a:r>
            <a:r>
              <a:rPr lang="fi-FI" sz="2600" dirty="0" err="1"/>
              <a:t>cooperative</a:t>
            </a:r>
            <a:r>
              <a:rPr lang="fi-FI" sz="2600" dirty="0"/>
              <a:t> </a:t>
            </a:r>
            <a:r>
              <a:rPr lang="fi-FI" sz="2600" dirty="0" err="1"/>
              <a:t>has</a:t>
            </a:r>
            <a:r>
              <a:rPr lang="fi-FI" sz="2600" dirty="0"/>
              <a:t> </a:t>
            </a:r>
            <a:r>
              <a:rPr lang="fi-FI" sz="2600" dirty="0" err="1"/>
              <a:t>other</a:t>
            </a:r>
            <a:r>
              <a:rPr lang="fi-FI" sz="2600" dirty="0"/>
              <a:t> </a:t>
            </a:r>
            <a:r>
              <a:rPr lang="fi-FI" sz="2600" dirty="0" err="1"/>
              <a:t>tasks</a:t>
            </a:r>
            <a:r>
              <a:rPr lang="fi-FI" sz="2600" dirty="0"/>
              <a:t> as </a:t>
            </a:r>
            <a:r>
              <a:rPr lang="fi-FI" sz="2600" dirty="0" err="1"/>
              <a:t>well</a:t>
            </a:r>
            <a:r>
              <a:rPr lang="fi-FI" sz="2600" dirty="0"/>
              <a:t>. </a:t>
            </a:r>
            <a:r>
              <a:rPr lang="fi-FI" sz="2600" dirty="0" err="1"/>
              <a:t>Village</a:t>
            </a:r>
            <a:r>
              <a:rPr lang="fi-FI" sz="2600" dirty="0"/>
              <a:t> of </a:t>
            </a:r>
            <a:r>
              <a:rPr lang="fi-FI" sz="2600" dirty="0" err="1"/>
              <a:t>the</a:t>
            </a:r>
            <a:r>
              <a:rPr lang="fi-FI" sz="2600" dirty="0"/>
              <a:t> </a:t>
            </a:r>
            <a:r>
              <a:rPr lang="fi-FI" sz="2600" dirty="0" err="1"/>
              <a:t>year</a:t>
            </a:r>
            <a:r>
              <a:rPr lang="fi-FI" sz="2600" dirty="0"/>
              <a:t> in Finland.</a:t>
            </a:r>
          </a:p>
          <a:p>
            <a:pPr lvl="0">
              <a:lnSpc>
                <a:spcPct val="70000"/>
              </a:lnSpc>
            </a:pPr>
            <a:r>
              <a:rPr lang="fi-FI" sz="2600" dirty="0"/>
              <a:t>Action </a:t>
            </a:r>
            <a:r>
              <a:rPr lang="fi-FI" sz="2600" dirty="0" err="1"/>
              <a:t>plans</a:t>
            </a:r>
            <a:r>
              <a:rPr lang="fi-FI" sz="2600" dirty="0"/>
              <a:t> </a:t>
            </a:r>
            <a:r>
              <a:rPr lang="fi-FI" sz="2600" dirty="0" err="1"/>
              <a:t>integrated</a:t>
            </a:r>
            <a:r>
              <a:rPr lang="fi-FI" sz="2600" dirty="0"/>
              <a:t> in </a:t>
            </a:r>
            <a:r>
              <a:rPr lang="fi-FI" sz="2600" dirty="0" err="1"/>
              <a:t>administrative</a:t>
            </a:r>
            <a:r>
              <a:rPr lang="fi-FI" sz="2600" dirty="0"/>
              <a:t> </a:t>
            </a:r>
            <a:r>
              <a:rPr lang="fi-FI" sz="2600" dirty="0" err="1"/>
              <a:t>plans</a:t>
            </a:r>
            <a:endParaRPr lang="fi-FI" sz="2600" dirty="0"/>
          </a:p>
          <a:p>
            <a:pPr marL="0" lvl="0" indent="0">
              <a:lnSpc>
                <a:spcPct val="70000"/>
              </a:lnSpc>
              <a:buNone/>
            </a:pPr>
            <a:r>
              <a:rPr lang="fi-FI" sz="2600" b="1" dirty="0" err="1"/>
              <a:t>Re-organising</a:t>
            </a:r>
            <a:r>
              <a:rPr lang="fi-FI" sz="2600" dirty="0"/>
              <a:t> </a:t>
            </a:r>
            <a:r>
              <a:rPr lang="fi-FI" sz="2600" dirty="0" err="1"/>
              <a:t>municipal</a:t>
            </a:r>
            <a:r>
              <a:rPr lang="fi-FI" sz="2600" dirty="0"/>
              <a:t> </a:t>
            </a:r>
            <a:r>
              <a:rPr lang="fi-FI" sz="2600" dirty="0" err="1"/>
              <a:t>strategy</a:t>
            </a:r>
            <a:r>
              <a:rPr lang="fi-FI" sz="2600" dirty="0"/>
              <a:t> and </a:t>
            </a:r>
            <a:r>
              <a:rPr lang="fi-FI" sz="2600" dirty="0" err="1"/>
              <a:t>inhabitants</a:t>
            </a:r>
            <a:r>
              <a:rPr lang="fi-FI" sz="2600" dirty="0"/>
              <a:t> (</a:t>
            </a:r>
            <a:r>
              <a:rPr lang="fi-FI" sz="2600" dirty="0" err="1"/>
              <a:t>will</a:t>
            </a:r>
            <a:r>
              <a:rPr lang="fi-FI" sz="2600" dirty="0"/>
              <a:t>) </a:t>
            </a:r>
            <a:r>
              <a:rPr lang="fi-FI" sz="2600" dirty="0" err="1"/>
              <a:t>activities</a:t>
            </a:r>
            <a:r>
              <a:rPr lang="fi-FI" sz="2600"/>
              <a:t> </a:t>
            </a:r>
            <a:endParaRPr lang="fi-FI" sz="2600" dirty="0"/>
          </a:p>
          <a:p>
            <a:pPr lvl="0">
              <a:lnSpc>
                <a:spcPct val="70000"/>
              </a:lnSpc>
            </a:pPr>
            <a:r>
              <a:rPr lang="fi-FI" sz="2600" dirty="0" err="1"/>
              <a:t>Yläkemijokimodel</a:t>
            </a:r>
            <a:r>
              <a:rPr lang="fi-FI" sz="2600" dirty="0"/>
              <a:t>: </a:t>
            </a:r>
            <a:r>
              <a:rPr lang="fi-FI" sz="2600" dirty="0" err="1"/>
              <a:t>Committees</a:t>
            </a:r>
            <a:r>
              <a:rPr lang="fi-FI" sz="2600" dirty="0"/>
              <a:t> and villages </a:t>
            </a:r>
            <a:r>
              <a:rPr lang="fi-FI" sz="2600" dirty="0" err="1"/>
              <a:t>take</a:t>
            </a:r>
            <a:r>
              <a:rPr lang="fi-FI" sz="2600" dirty="0"/>
              <a:t> </a:t>
            </a:r>
            <a:r>
              <a:rPr lang="fi-FI" sz="2600" dirty="0" err="1"/>
              <a:t>care</a:t>
            </a:r>
            <a:r>
              <a:rPr lang="fi-FI" sz="2600" dirty="0"/>
              <a:t> of </a:t>
            </a:r>
            <a:r>
              <a:rPr lang="fi-FI" sz="2600" dirty="0" err="1"/>
              <a:t>many</a:t>
            </a:r>
            <a:r>
              <a:rPr lang="fi-FI" sz="2600" dirty="0"/>
              <a:t> </a:t>
            </a:r>
            <a:r>
              <a:rPr lang="fi-FI" sz="2600" dirty="0" err="1"/>
              <a:t>municipal</a:t>
            </a:r>
            <a:r>
              <a:rPr lang="fi-FI" sz="2600" dirty="0"/>
              <a:t> </a:t>
            </a:r>
            <a:r>
              <a:rPr lang="fi-FI" sz="2600" dirty="0" err="1"/>
              <a:t>tasks</a:t>
            </a:r>
            <a:r>
              <a:rPr lang="fi-FI" sz="2600" dirty="0"/>
              <a:t> </a:t>
            </a:r>
            <a:r>
              <a:rPr lang="fi-FI" sz="2600" dirty="0" err="1"/>
              <a:t>by</a:t>
            </a:r>
            <a:r>
              <a:rPr lang="fi-FI" sz="2600" dirty="0"/>
              <a:t> </a:t>
            </a:r>
            <a:r>
              <a:rPr lang="fi-FI" sz="2600" dirty="0" err="1"/>
              <a:t>contract</a:t>
            </a:r>
            <a:r>
              <a:rPr lang="fi-FI" sz="2600" dirty="0"/>
              <a:t> and </a:t>
            </a:r>
            <a:r>
              <a:rPr lang="fi-FI" sz="2600" dirty="0" err="1"/>
              <a:t>budgeting</a:t>
            </a:r>
            <a:endParaRPr lang="fi-FI" sz="2600" dirty="0"/>
          </a:p>
          <a:p>
            <a:pPr lvl="0">
              <a:lnSpc>
                <a:spcPct val="70000"/>
              </a:lnSpc>
            </a:pPr>
            <a:r>
              <a:rPr lang="fi-FI" sz="2600" dirty="0" err="1"/>
              <a:t>Participative</a:t>
            </a:r>
            <a:r>
              <a:rPr lang="fi-FI" sz="2600" dirty="0"/>
              <a:t> </a:t>
            </a:r>
            <a:r>
              <a:rPr lang="fi-FI" sz="2600" dirty="0" err="1"/>
              <a:t>budgeting</a:t>
            </a:r>
            <a:endParaRPr lang="fi-FI" sz="2600" dirty="0"/>
          </a:p>
          <a:p>
            <a:pPr lvl="0">
              <a:lnSpc>
                <a:spcPct val="70000"/>
              </a:lnSpc>
            </a:pPr>
            <a:r>
              <a:rPr lang="fi-FI" sz="2600" dirty="0" err="1"/>
              <a:t>Contractual</a:t>
            </a:r>
            <a:endParaRPr lang="fi-FI" sz="2600" dirty="0"/>
          </a:p>
          <a:p>
            <a:pPr lvl="0">
              <a:lnSpc>
                <a:spcPct val="70000"/>
              </a:lnSpc>
            </a:pP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36120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</TotalTime>
  <Words>308</Words>
  <Application>Microsoft Office PowerPoint</Application>
  <PresentationFormat>Laajakuva</PresentationFormat>
  <Paragraphs>55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teema</vt:lpstr>
      <vt:lpstr>Communities, volunteering  and  Possibilities and obstacles</vt:lpstr>
      <vt:lpstr>Communities, villages, territories – definitions?</vt:lpstr>
      <vt:lpstr>Communities in action</vt:lpstr>
      <vt:lpstr>Voluntary work?</vt:lpstr>
      <vt:lpstr>Value and treatment</vt:lpstr>
      <vt:lpstr>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Communities, volunteering  and  Possibilities and obstacles</dc:title>
  <dc:creator>Smedslund</dc:creator>
  <cp:lastModifiedBy>Smedslund</cp:lastModifiedBy>
  <cp:revision>14</cp:revision>
  <dcterms:created xsi:type="dcterms:W3CDTF">2018-10-29T18:19:50Z</dcterms:created>
  <dcterms:modified xsi:type="dcterms:W3CDTF">2018-12-14T10:12:10Z</dcterms:modified>
</cp:coreProperties>
</file>