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8" r:id="rId6"/>
    <p:sldId id="322" r:id="rId7"/>
    <p:sldId id="319" r:id="rId8"/>
    <p:sldId id="320" r:id="rId9"/>
    <p:sldId id="321" r:id="rId10"/>
    <p:sldId id="323" r:id="rId11"/>
    <p:sldId id="324" r:id="rId12"/>
    <p:sldId id="325" r:id="rId13"/>
    <p:sldId id="326" r:id="rId14"/>
    <p:sldId id="327" r:id="rId15"/>
    <p:sldId id="328" r:id="rId16"/>
    <p:sldId id="281" r:id="rId1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300045-1A8C-4575-8BE8-5C22452A24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22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5BFF82-EFF4-43EE-9B70-0452A2C4A7A1}" type="datetimeFigureOut">
              <a:rPr lang="fi-FI"/>
              <a:pPr>
                <a:defRPr/>
              </a:pPr>
              <a:t>8.11.2019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48021F-5AD9-492C-9312-752FF6CDE4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8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fi-FI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5B906-3E3B-4E66-BA65-094554D1AB37}" type="slidenum">
              <a:rPr lang="el-GR" altLang="fi-FI" smtClean="0"/>
              <a:pPr eaLnBrk="1" hangingPunct="1"/>
              <a:t>2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312920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fi-FI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5B906-3E3B-4E66-BA65-094554D1AB37}" type="slidenum">
              <a:rPr lang="el-GR" altLang="fi-FI" smtClean="0"/>
              <a:pPr eaLnBrk="1" hangingPunct="1"/>
              <a:t>3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388482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fi-FI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FED67F-9DF5-45DF-BD01-64292F588D58}" type="slidenum">
              <a:rPr lang="el-GR" altLang="fi-FI" smtClean="0"/>
              <a:pPr eaLnBrk="1" hangingPunct="1"/>
              <a:t>5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158712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fi-FI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E172F2-25E0-44D8-9BED-D6C492DADD4D}" type="slidenum">
              <a:rPr lang="el-GR" altLang="fi-FI" smtClean="0"/>
              <a:pPr eaLnBrk="1" hangingPunct="1"/>
              <a:t>6</a:t>
            </a:fld>
            <a:endParaRPr lang="el-GR" altLang="fi-FI"/>
          </a:p>
        </p:txBody>
      </p:sp>
    </p:spTree>
    <p:extLst>
      <p:ext uri="{BB962C8B-B14F-4D97-AF65-F5344CB8AC3E}">
        <p14:creationId xmlns:p14="http://schemas.microsoft.com/office/powerpoint/2010/main" val="308776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i-FI" altLang="fi-FI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7188-EDAC-481D-B8DC-272E0686C2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60C8-5872-4987-8EEA-1D4057F63B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36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DFAE-9275-4CE2-B1B9-C678427C44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1B80-00F3-4D0A-8D9A-FF76D46BD7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2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26C85-4C3B-4927-AABD-289F7DA3C7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17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E2BD-E9B7-4017-AA9E-5898BA35D1D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54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CEA1-D0F0-47F7-81AE-7ABAD92643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65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03C1-270F-4473-B165-D7E4F6156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0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A82B-F62C-4F93-8706-4489036BF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5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4874-B261-422C-ADDC-8F82F9194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4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1AE5-C162-4912-88DA-160D85AA16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05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2C47187-2777-495F-90F2-6C43A8199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ard.eu/" TargetMode="External"/><Relationship Id="rId5" Type="http://schemas.openxmlformats.org/officeDocument/2006/relationships/hyperlink" Target="mailto:petri.rinne@elard.eu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 descr="PA3002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ikehys 2"/>
          <p:cNvSpPr txBox="1">
            <a:spLocks noChangeArrowheads="1"/>
          </p:cNvSpPr>
          <p:nvPr/>
        </p:nvSpPr>
        <p:spPr bwMode="auto">
          <a:xfrm>
            <a:off x="4284663" y="314463"/>
            <a:ext cx="4859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400" dirty="0"/>
              <a:t>   </a:t>
            </a:r>
            <a:r>
              <a:rPr lang="fi-FI" altLang="fi-FI" sz="2400" b="1" dirty="0"/>
              <a:t>LEADER in </a:t>
            </a:r>
            <a:r>
              <a:rPr lang="fi-FI" altLang="fi-FI" sz="2400" b="1" dirty="0" err="1"/>
              <a:t>Mozambique</a:t>
            </a:r>
            <a:endParaRPr lang="fi-FI" altLang="fi-FI" sz="2400" b="1" dirty="0"/>
          </a:p>
          <a:p>
            <a:pPr eaLnBrk="1" hangingPunct="1"/>
            <a:r>
              <a:rPr lang="fi-FI" altLang="fi-FI" sz="1600" dirty="0"/>
              <a:t> </a:t>
            </a:r>
          </a:p>
          <a:p>
            <a:pPr eaLnBrk="1" hangingPunct="1"/>
            <a:r>
              <a:rPr lang="fi-FI" altLang="fi-FI" sz="1600" dirty="0"/>
              <a:t>    Petri Rinne, ELARD</a:t>
            </a:r>
          </a:p>
          <a:p>
            <a:pPr eaLnBrk="1" hangingPunct="1"/>
            <a:endParaRPr lang="fi-FI" altLang="fi-FI" sz="2400" dirty="0"/>
          </a:p>
        </p:txBody>
      </p:sp>
      <p:pic>
        <p:nvPicPr>
          <p:cNvPr id="3076" name="Picture 3" descr="elard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11350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2" descr="http://www.joutsentenreitti.fi/Kuvatiedostot/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92826"/>
            <a:ext cx="8373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92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C:\Users\Petri Pappa\Pictures\2011-08-18\Fotos\P3041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07950"/>
            <a:ext cx="92868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4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Petri Pappa\Pictures\ib\20120318135025\P307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7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2" descr="http://www.joutsentenreitti.fi/Kuvatiedostot/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286500"/>
            <a:ext cx="600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0" descr="http://www.joutsentenreitti.fi/Kuvatiedostot/l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8650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4" descr="http://www.joutsentenreitti.fi/Kuvatiedostot/m_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286500"/>
            <a:ext cx="238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i-FI" altLang="fi-FI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17415" name="Tekstikehys 17"/>
          <p:cNvSpPr txBox="1">
            <a:spLocks noChangeArrowheads="1"/>
          </p:cNvSpPr>
          <p:nvPr/>
        </p:nvSpPr>
        <p:spPr bwMode="auto">
          <a:xfrm>
            <a:off x="468313" y="908050"/>
            <a:ext cx="314325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altLang="fi-FI" sz="2800" b="1"/>
              <a:t>THANKS FOR YOUR ATTENTION!</a:t>
            </a:r>
          </a:p>
          <a:p>
            <a:pPr algn="ctr" eaLnBrk="1" hangingPunct="1"/>
            <a:endParaRPr lang="fi-FI" altLang="fi-FI"/>
          </a:p>
          <a:p>
            <a:pPr algn="ctr" eaLnBrk="1" hangingPunct="1"/>
            <a:endParaRPr lang="fi-FI" altLang="fi-FI"/>
          </a:p>
          <a:p>
            <a:pPr algn="ctr" eaLnBrk="1" hangingPunct="1"/>
            <a:r>
              <a:rPr lang="fi-FI" altLang="fi-FI"/>
              <a:t>See more in Google:</a:t>
            </a:r>
          </a:p>
          <a:p>
            <a:pPr algn="ctr" eaLnBrk="1" hangingPunct="1"/>
            <a:endParaRPr lang="fi-FI" altLang="fi-FI"/>
          </a:p>
          <a:p>
            <a:pPr algn="ctr" eaLnBrk="1" hangingPunct="1"/>
            <a:r>
              <a:rPr lang="fi-FI" altLang="fi-FI"/>
              <a:t>A LEADER Dissemination Guide Book</a:t>
            </a:r>
          </a:p>
          <a:p>
            <a:pPr algn="ctr" eaLnBrk="1" hangingPunct="1"/>
            <a:endParaRPr lang="fi-FI" altLang="fi-FI"/>
          </a:p>
          <a:p>
            <a:pPr algn="ctr" eaLnBrk="1" hangingPunct="1"/>
            <a:endParaRPr lang="fi-FI" altLang="fi-FI"/>
          </a:p>
          <a:p>
            <a:pPr algn="ctr" eaLnBrk="1" hangingPunct="1"/>
            <a:r>
              <a:rPr lang="fi-FI" altLang="fi-FI"/>
              <a:t>Contact:</a:t>
            </a:r>
          </a:p>
          <a:p>
            <a:pPr algn="ctr" eaLnBrk="1" hangingPunct="1"/>
            <a:endParaRPr lang="fi-FI" altLang="fi-FI"/>
          </a:p>
          <a:p>
            <a:pPr algn="ctr" eaLnBrk="1" hangingPunct="1"/>
            <a:r>
              <a:rPr lang="fi-FI" altLang="fi-FI"/>
              <a:t>Mr Petri Rinne</a:t>
            </a:r>
          </a:p>
          <a:p>
            <a:pPr algn="ctr" eaLnBrk="1" hangingPunct="1"/>
            <a:r>
              <a:rPr lang="fi-FI" altLang="fi-FI">
                <a:hlinkClick r:id="rId5"/>
              </a:rPr>
              <a:t>petri.rinne@elard.eu</a:t>
            </a:r>
            <a:endParaRPr lang="fi-FI" altLang="fi-FI"/>
          </a:p>
          <a:p>
            <a:pPr algn="ctr" eaLnBrk="1" hangingPunct="1"/>
            <a:endParaRPr lang="fi-FI" altLang="fi-FI"/>
          </a:p>
          <a:p>
            <a:pPr algn="ctr" eaLnBrk="1" hangingPunct="1"/>
            <a:r>
              <a:rPr lang="fi-FI" altLang="fi-FI">
                <a:hlinkClick r:id="rId6"/>
              </a:rPr>
              <a:t>www.elard.eu</a:t>
            </a:r>
            <a:endParaRPr lang="fi-FI" altLang="fi-FI"/>
          </a:p>
          <a:p>
            <a:pPr algn="ctr" eaLnBrk="1" hangingPunct="1"/>
            <a:r>
              <a:rPr lang="fi-FI" altLang="fi-FI"/>
              <a:t>Tel. +358 40 555 3232</a:t>
            </a:r>
          </a:p>
        </p:txBody>
      </p:sp>
      <p:pic>
        <p:nvPicPr>
          <p:cNvPr id="17416" name="Kuva 9" descr="P327031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55875" y="836613"/>
            <a:ext cx="5915025" cy="720725"/>
          </a:xfrm>
        </p:spPr>
        <p:txBody>
          <a:bodyPr/>
          <a:lstStyle/>
          <a:p>
            <a:pPr algn="ctr" eaLnBrk="1" hangingPunct="1"/>
            <a:r>
              <a:rPr lang="en-US" altLang="fi-FI" sz="3200"/>
              <a:t> LEADER road to Africa </a:t>
            </a:r>
            <a:br>
              <a:rPr lang="en-US" altLang="fi-FI" sz="3200"/>
            </a:br>
            <a:endParaRPr lang="en-US" altLang="fi-FI" sz="3200"/>
          </a:p>
        </p:txBody>
      </p:sp>
      <p:pic>
        <p:nvPicPr>
          <p:cNvPr id="10243" name="Picture 3" descr="elar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1738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7BA9DB37-3083-47C4-B731-F9F9910C8D94}" type="slidenum">
              <a:rPr lang="en-US" altLang="fi-FI" smtClean="0"/>
              <a:pPr algn="l" eaLnBrk="1" hangingPunct="1"/>
              <a:t>2</a:t>
            </a:fld>
            <a:endParaRPr lang="en-US" altLang="fi-FI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838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dirty="0"/>
              <a:t>OECD </a:t>
            </a:r>
            <a:r>
              <a:rPr lang="fi-FI" altLang="fi-FI" dirty="0" err="1"/>
              <a:t>regional</a:t>
            </a:r>
            <a:r>
              <a:rPr lang="fi-FI" altLang="fi-FI" dirty="0"/>
              <a:t> </a:t>
            </a:r>
            <a:r>
              <a:rPr lang="fi-FI" altLang="fi-FI" dirty="0" err="1"/>
              <a:t>policy</a:t>
            </a:r>
            <a:r>
              <a:rPr lang="fi-FI" altLang="fi-FI" dirty="0"/>
              <a:t> </a:t>
            </a:r>
            <a:r>
              <a:rPr lang="fi-FI" altLang="fi-FI" dirty="0" err="1"/>
              <a:t>analysis</a:t>
            </a:r>
            <a:r>
              <a:rPr lang="fi-FI" altLang="fi-FI" dirty="0"/>
              <a:t> on Finland in 2005 </a:t>
            </a:r>
            <a:r>
              <a:rPr lang="fi-FI" altLang="fi-FI" dirty="0">
                <a:sym typeface="Wingdings" pitchFamily="2" charset="2"/>
              </a:rPr>
              <a:t> LEADER </a:t>
            </a:r>
            <a:r>
              <a:rPr lang="fi-FI" altLang="fi-FI" dirty="0" err="1">
                <a:sym typeface="Wingdings" pitchFamily="2" charset="2"/>
              </a:rPr>
              <a:t>identified</a:t>
            </a:r>
            <a:r>
              <a:rPr lang="fi-FI" altLang="fi-FI" dirty="0">
                <a:sym typeface="Wingdings" pitchFamily="2" charset="2"/>
              </a:rPr>
              <a:t> as </a:t>
            </a:r>
            <a:r>
              <a:rPr lang="fi-FI" altLang="fi-FI" dirty="0" err="1">
                <a:sym typeface="Wingdings" pitchFamily="2" charset="2"/>
              </a:rPr>
              <a:t>one</a:t>
            </a:r>
            <a:r>
              <a:rPr lang="fi-FI" altLang="fi-FI" dirty="0">
                <a:sym typeface="Wingdings" pitchFamily="2" charset="2"/>
              </a:rPr>
              <a:t> of the </a:t>
            </a:r>
            <a:r>
              <a:rPr lang="fi-FI" altLang="fi-FI" dirty="0" err="1">
                <a:sym typeface="Wingdings" pitchFamily="2" charset="2"/>
              </a:rPr>
              <a:t>best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practices</a:t>
            </a:r>
            <a:r>
              <a:rPr lang="fi-FI" altLang="fi-FI" dirty="0">
                <a:sym typeface="Wingdings" pitchFamily="2" charset="2"/>
              </a:rPr>
              <a:t>  </a:t>
            </a:r>
            <a:r>
              <a:rPr lang="fi-FI" altLang="fi-FI" dirty="0" err="1">
                <a:sym typeface="Wingdings" pitchFamily="2" charset="2"/>
              </a:rPr>
              <a:t>has</a:t>
            </a:r>
            <a:r>
              <a:rPr lang="fi-FI" altLang="fi-FI" dirty="0">
                <a:sym typeface="Wingdings" pitchFamily="2" charset="2"/>
              </a:rPr>
              <a:t> the </a:t>
            </a:r>
            <a:r>
              <a:rPr lang="fi-FI" altLang="fi-FI" dirty="0" err="1">
                <a:sym typeface="Wingdings" pitchFamily="2" charset="2"/>
              </a:rPr>
              <a:t>method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ever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been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applied</a:t>
            </a:r>
            <a:r>
              <a:rPr lang="fi-FI" altLang="fi-FI" dirty="0">
                <a:sym typeface="Wingdings" pitchFamily="2" charset="2"/>
              </a:rPr>
              <a:t> outside of the EU?</a:t>
            </a:r>
          </a:p>
          <a:p>
            <a:pPr eaLnBrk="1" hangingPunct="1">
              <a:spcBef>
                <a:spcPct val="50000"/>
              </a:spcBef>
            </a:pPr>
            <a:r>
              <a:rPr lang="fi-FI" altLang="fi-FI" dirty="0" err="1"/>
              <a:t>Inter-Ministry</a:t>
            </a:r>
            <a:r>
              <a:rPr lang="fi-FI" altLang="fi-FI" dirty="0"/>
              <a:t> </a:t>
            </a:r>
            <a:r>
              <a:rPr lang="fi-FI" altLang="fi-FI" dirty="0" err="1"/>
              <a:t>Finnish</a:t>
            </a:r>
            <a:r>
              <a:rPr lang="fi-FI" altLang="fi-FI" dirty="0"/>
              <a:t> </a:t>
            </a:r>
            <a:r>
              <a:rPr lang="fi-FI" altLang="fi-FI" dirty="0" err="1"/>
              <a:t>Rural</a:t>
            </a:r>
            <a:r>
              <a:rPr lang="fi-FI" altLang="fi-FI" dirty="0"/>
              <a:t> </a:t>
            </a:r>
            <a:r>
              <a:rPr lang="fi-FI" altLang="fi-FI" dirty="0" err="1"/>
              <a:t>Policy</a:t>
            </a:r>
            <a:r>
              <a:rPr lang="fi-FI" altLang="fi-FI" dirty="0"/>
              <a:t> </a:t>
            </a:r>
            <a:r>
              <a:rPr lang="fi-FI" altLang="fi-FI" dirty="0" err="1"/>
              <a:t>Committee</a:t>
            </a:r>
            <a:r>
              <a:rPr lang="fi-FI" altLang="fi-FI" dirty="0"/>
              <a:t> </a:t>
            </a:r>
            <a:r>
              <a:rPr lang="fi-FI" altLang="fi-FI" dirty="0" err="1"/>
              <a:t>launches</a:t>
            </a:r>
            <a:r>
              <a:rPr lang="fi-FI" altLang="fi-FI" dirty="0"/>
              <a:t> a </a:t>
            </a:r>
            <a:r>
              <a:rPr lang="fi-FI" altLang="fi-FI" dirty="0" err="1"/>
              <a:t>comparison</a:t>
            </a:r>
            <a:r>
              <a:rPr lang="fi-FI" altLang="fi-FI" dirty="0"/>
              <a:t> </a:t>
            </a:r>
            <a:r>
              <a:rPr lang="fi-FI" altLang="fi-FI" dirty="0" err="1"/>
              <a:t>study</a:t>
            </a:r>
            <a:r>
              <a:rPr lang="fi-FI" altLang="fi-FI" dirty="0"/>
              <a:t> </a:t>
            </a:r>
            <a:r>
              <a:rPr lang="fi-FI" altLang="fi-FI" dirty="0" err="1"/>
              <a:t>between</a:t>
            </a:r>
            <a:r>
              <a:rPr lang="fi-FI" altLang="fi-FI" dirty="0"/>
              <a:t> Finland, </a:t>
            </a:r>
            <a:r>
              <a:rPr lang="fi-FI" altLang="fi-FI" dirty="0" err="1"/>
              <a:t>Ireland</a:t>
            </a:r>
            <a:r>
              <a:rPr lang="fi-FI" altLang="fi-FI" dirty="0"/>
              <a:t> and the </a:t>
            </a:r>
            <a:r>
              <a:rPr lang="fi-FI" altLang="fi-FI" dirty="0" err="1"/>
              <a:t>Czech</a:t>
            </a:r>
            <a:r>
              <a:rPr lang="fi-FI" altLang="fi-FI" dirty="0"/>
              <a:t> </a:t>
            </a:r>
            <a:r>
              <a:rPr lang="fi-FI" altLang="fi-FI" dirty="0" err="1"/>
              <a:t>Republic</a:t>
            </a:r>
            <a:r>
              <a:rPr lang="fi-FI" altLang="fi-FI" dirty="0"/>
              <a:t> on LEADER </a:t>
            </a:r>
            <a:r>
              <a:rPr lang="fi-FI" altLang="fi-FI" dirty="0" err="1"/>
              <a:t>implementation</a:t>
            </a:r>
            <a:r>
              <a:rPr lang="fi-FI" altLang="fi-FI" dirty="0"/>
              <a:t> to </a:t>
            </a:r>
            <a:r>
              <a:rPr lang="fi-FI" altLang="fi-FI" dirty="0" err="1"/>
              <a:t>draw</a:t>
            </a:r>
            <a:r>
              <a:rPr lang="fi-FI" altLang="fi-FI" dirty="0"/>
              <a:t> </a:t>
            </a:r>
            <a:r>
              <a:rPr lang="fi-FI" altLang="fi-FI" dirty="0" err="1"/>
              <a:t>conclusions</a:t>
            </a:r>
            <a:r>
              <a:rPr lang="fi-FI" altLang="fi-FI" dirty="0"/>
              <a:t> for </a:t>
            </a:r>
            <a:r>
              <a:rPr lang="fi-FI" altLang="fi-FI" dirty="0" err="1"/>
              <a:t>geographical</a:t>
            </a:r>
            <a:r>
              <a:rPr lang="fi-FI" altLang="fi-FI" dirty="0"/>
              <a:t> </a:t>
            </a:r>
            <a:r>
              <a:rPr lang="fi-FI" altLang="fi-FI" dirty="0" err="1"/>
              <a:t>dissemination</a:t>
            </a:r>
            <a:endParaRPr lang="fi-FI" altLang="fi-FI" dirty="0"/>
          </a:p>
          <a:p>
            <a:pPr eaLnBrk="1" hangingPunct="1">
              <a:spcBef>
                <a:spcPct val="50000"/>
              </a:spcBef>
            </a:pPr>
            <a:r>
              <a:rPr lang="fi-FI" altLang="fi-FI" dirty="0" err="1"/>
              <a:t>Finnish</a:t>
            </a:r>
            <a:r>
              <a:rPr lang="fi-FI" altLang="fi-FI" dirty="0"/>
              <a:t> </a:t>
            </a:r>
            <a:r>
              <a:rPr lang="fi-FI" altLang="fi-FI" dirty="0" err="1"/>
              <a:t>Minister</a:t>
            </a:r>
            <a:r>
              <a:rPr lang="fi-FI" altLang="fi-FI" dirty="0"/>
              <a:t> of </a:t>
            </a:r>
            <a:r>
              <a:rPr lang="fi-FI" altLang="fi-FI" dirty="0" err="1"/>
              <a:t>Development</a:t>
            </a:r>
            <a:r>
              <a:rPr lang="fi-FI" altLang="fi-FI" dirty="0"/>
              <a:t> </a:t>
            </a:r>
            <a:r>
              <a:rPr lang="fi-FI" altLang="fi-FI" dirty="0" err="1"/>
              <a:t>Affairs</a:t>
            </a:r>
            <a:r>
              <a:rPr lang="fi-FI" altLang="fi-FI" dirty="0"/>
              <a:t> Ms Paula </a:t>
            </a:r>
            <a:r>
              <a:rPr lang="fi-FI" altLang="fi-FI" dirty="0" err="1"/>
              <a:t>Lehtomäki’s</a:t>
            </a:r>
            <a:r>
              <a:rPr lang="fi-FI" altLang="fi-FI" dirty="0"/>
              <a:t> </a:t>
            </a:r>
            <a:r>
              <a:rPr lang="fi-FI" altLang="fi-FI" dirty="0" err="1"/>
              <a:t>initiative</a:t>
            </a:r>
            <a:r>
              <a:rPr lang="fi-FI" altLang="fi-FI" dirty="0"/>
              <a:t> to </a:t>
            </a:r>
            <a:r>
              <a:rPr lang="fi-FI" altLang="fi-FI" dirty="0" err="1"/>
              <a:t>search</a:t>
            </a:r>
            <a:r>
              <a:rPr lang="fi-FI" altLang="fi-FI" dirty="0"/>
              <a:t>  </a:t>
            </a:r>
            <a:r>
              <a:rPr lang="fi-FI" altLang="fi-FI" dirty="0" err="1"/>
              <a:t>Finnish</a:t>
            </a:r>
            <a:r>
              <a:rPr lang="fi-FI" altLang="fi-FI" dirty="0"/>
              <a:t>/ </a:t>
            </a:r>
            <a:r>
              <a:rPr lang="fi-FI" altLang="fi-FI" dirty="0" err="1"/>
              <a:t>European</a:t>
            </a:r>
            <a:r>
              <a:rPr lang="fi-FI" altLang="fi-FI" dirty="0"/>
              <a:t> </a:t>
            </a:r>
            <a:r>
              <a:rPr lang="fi-FI" altLang="fi-FI" dirty="0" err="1"/>
              <a:t>value-added</a:t>
            </a:r>
            <a:r>
              <a:rPr lang="fi-FI" altLang="fi-FI" dirty="0"/>
              <a:t> to </a:t>
            </a:r>
            <a:r>
              <a:rPr lang="fi-FI" altLang="fi-FI" dirty="0" err="1"/>
              <a:t>Finnish</a:t>
            </a:r>
            <a:r>
              <a:rPr lang="fi-FI" altLang="fi-FI" dirty="0"/>
              <a:t> </a:t>
            </a:r>
            <a:r>
              <a:rPr lang="fi-FI" altLang="fi-FI" dirty="0" err="1"/>
              <a:t>Government’s</a:t>
            </a:r>
            <a:r>
              <a:rPr lang="fi-FI" altLang="fi-FI" dirty="0"/>
              <a:t> </a:t>
            </a:r>
            <a:r>
              <a:rPr lang="fi-FI" altLang="fi-FI" dirty="0" err="1"/>
              <a:t>development</a:t>
            </a:r>
            <a:r>
              <a:rPr lang="fi-FI" altLang="fi-FI" dirty="0"/>
              <a:t> </a:t>
            </a:r>
            <a:r>
              <a:rPr lang="fi-FI" altLang="fi-FI" dirty="0" err="1"/>
              <a:t>aid</a:t>
            </a:r>
            <a:r>
              <a:rPr lang="fi-FI" altLang="fi-FI" dirty="0"/>
              <a:t> </a:t>
            </a:r>
            <a:r>
              <a:rPr lang="fi-FI" altLang="fi-FI" dirty="0" err="1"/>
              <a:t>programmes</a:t>
            </a:r>
            <a:r>
              <a:rPr lang="fi-FI" altLang="fi-FI" dirty="0"/>
              <a:t> </a:t>
            </a:r>
            <a:r>
              <a:rPr lang="fi-FI" altLang="fi-FI" dirty="0">
                <a:sym typeface="Wingdings" pitchFamily="2" charset="2"/>
              </a:rPr>
              <a:t> </a:t>
            </a:r>
            <a:r>
              <a:rPr lang="fi-FI" altLang="fi-FI" dirty="0" err="1">
                <a:sym typeface="Wingdings" pitchFamily="2" charset="2"/>
              </a:rPr>
              <a:t>cooperation</a:t>
            </a:r>
            <a:r>
              <a:rPr lang="fi-FI" altLang="fi-FI" dirty="0">
                <a:sym typeface="Wingdings" pitchFamily="2" charset="2"/>
              </a:rPr>
              <a:t> with </a:t>
            </a:r>
            <a:r>
              <a:rPr lang="fi-FI" altLang="fi-FI" dirty="0" err="1">
                <a:sym typeface="Wingdings" pitchFamily="2" charset="2"/>
              </a:rPr>
              <a:t>Mozambique</a:t>
            </a:r>
            <a:r>
              <a:rPr lang="fi-FI" altLang="fi-FI" dirty="0">
                <a:sym typeface="Wingdings" pitchFamily="2" charset="2"/>
              </a:rPr>
              <a:t> (the </a:t>
            </a:r>
            <a:r>
              <a:rPr lang="fi-FI" altLang="fi-FI" dirty="0" err="1">
                <a:sym typeface="Wingdings" pitchFamily="2" charset="2"/>
              </a:rPr>
              <a:t>biggest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target</a:t>
            </a:r>
            <a:r>
              <a:rPr lang="fi-FI" altLang="fi-FI" dirty="0">
                <a:sym typeface="Wingdings" pitchFamily="2" charset="2"/>
              </a:rPr>
              <a:t> country of </a:t>
            </a:r>
            <a:r>
              <a:rPr lang="fi-FI" altLang="fi-FI" dirty="0" err="1">
                <a:sym typeface="Wingdings" pitchFamily="2" charset="2"/>
              </a:rPr>
              <a:t>Finnish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development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aid</a:t>
            </a:r>
            <a:r>
              <a:rPr lang="fi-FI" altLang="fi-FI" dirty="0">
                <a:sym typeface="Wingdings" pitchFamily="2" charset="2"/>
              </a:rPr>
              <a:t>) and the </a:t>
            </a:r>
            <a:r>
              <a:rPr lang="fi-FI" altLang="fi-FI" dirty="0" err="1">
                <a:sym typeface="Wingdings" pitchFamily="2" charset="2"/>
              </a:rPr>
              <a:t>Finnish</a:t>
            </a:r>
            <a:r>
              <a:rPr lang="fi-FI" altLang="fi-FI" dirty="0">
                <a:sym typeface="Wingdings" pitchFamily="2" charset="2"/>
              </a:rPr>
              <a:t> </a:t>
            </a:r>
            <a:r>
              <a:rPr lang="fi-FI" altLang="fi-FI" dirty="0" err="1">
                <a:sym typeface="Wingdings" pitchFamily="2" charset="2"/>
              </a:rPr>
              <a:t>Embassy</a:t>
            </a:r>
            <a:r>
              <a:rPr lang="fi-FI" altLang="fi-FI" dirty="0">
                <a:sym typeface="Wingdings" pitchFamily="2" charset="2"/>
              </a:rPr>
              <a:t> in Maputo </a:t>
            </a:r>
            <a:r>
              <a:rPr lang="fi-FI" altLang="fi-FI" dirty="0" err="1">
                <a:sym typeface="Wingdings" pitchFamily="2" charset="2"/>
              </a:rPr>
              <a:t>begins</a:t>
            </a:r>
            <a:r>
              <a:rPr lang="fi-FI" altLang="fi-FI" dirty="0">
                <a:sym typeface="Wingdings" pitchFamily="2" charset="2"/>
              </a:rPr>
              <a:t> in 2006</a:t>
            </a:r>
            <a:endParaRPr lang="fi-FI" alt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55875" y="836613"/>
            <a:ext cx="5915025" cy="720725"/>
          </a:xfrm>
        </p:spPr>
        <p:txBody>
          <a:bodyPr/>
          <a:lstStyle/>
          <a:p>
            <a:pPr algn="ctr" eaLnBrk="1" hangingPunct="1"/>
            <a:r>
              <a:rPr lang="en-US" altLang="fi-FI" sz="3200" dirty="0"/>
              <a:t> Conditions for Dissemination </a:t>
            </a:r>
            <a:br>
              <a:rPr lang="en-US" altLang="fi-FI" sz="3200" dirty="0"/>
            </a:br>
            <a:endParaRPr lang="en-US" altLang="fi-FI" sz="3200" dirty="0"/>
          </a:p>
        </p:txBody>
      </p:sp>
      <p:pic>
        <p:nvPicPr>
          <p:cNvPr id="10243" name="Picture 3" descr="elar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1738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7BA9DB37-3083-47C4-B731-F9F9910C8D94}" type="slidenum">
              <a:rPr lang="en-US" altLang="fi-FI" smtClean="0"/>
              <a:pPr algn="l" eaLnBrk="1" hangingPunct="1"/>
              <a:t>3</a:t>
            </a:fld>
            <a:endParaRPr lang="en-US" altLang="fi-FI" dirty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8382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fi-FI" altLang="fi-FI" b="1" dirty="0" err="1"/>
              <a:t>Sub-regional</a:t>
            </a:r>
            <a:r>
              <a:rPr lang="fi-FI" altLang="fi-FI" b="1" dirty="0"/>
              <a:t> </a:t>
            </a:r>
            <a:r>
              <a:rPr lang="fi-FI" altLang="fi-FI" b="1" dirty="0" err="1"/>
              <a:t>level</a:t>
            </a:r>
            <a:r>
              <a:rPr lang="fi-FI" altLang="fi-FI" b="1" dirty="0"/>
              <a:t> </a:t>
            </a:r>
            <a:r>
              <a:rPr lang="fi-FI" altLang="fi-FI" b="1" dirty="0" err="1"/>
              <a:t>commitment</a:t>
            </a:r>
            <a:r>
              <a:rPr lang="fi-FI" altLang="fi-FI" b="1" dirty="0"/>
              <a:t> and </a:t>
            </a:r>
            <a:r>
              <a:rPr lang="fi-FI" altLang="fi-FI" b="1" dirty="0" err="1"/>
              <a:t>capacity</a:t>
            </a:r>
            <a:r>
              <a:rPr lang="fi-FI" altLang="fi-FI" b="1" dirty="0"/>
              <a:t> to design a </a:t>
            </a:r>
            <a:r>
              <a:rPr lang="fi-FI" altLang="fi-FI" b="1" dirty="0" err="1"/>
              <a:t>Local</a:t>
            </a:r>
            <a:r>
              <a:rPr lang="fi-FI" altLang="fi-FI" b="1" dirty="0"/>
              <a:t> </a:t>
            </a:r>
            <a:r>
              <a:rPr lang="fi-FI" altLang="fi-FI" b="1" dirty="0" err="1"/>
              <a:t>Development</a:t>
            </a:r>
            <a:r>
              <a:rPr lang="fi-FI" altLang="fi-FI" b="1" dirty="0"/>
              <a:t> </a:t>
            </a:r>
            <a:r>
              <a:rPr lang="fi-FI" altLang="fi-FI" b="1" dirty="0" err="1"/>
              <a:t>Strategy</a:t>
            </a:r>
            <a:r>
              <a:rPr lang="fi-FI" altLang="fi-FI" dirty="0"/>
              <a:t> (</a:t>
            </a:r>
            <a:r>
              <a:rPr lang="fi-FI" altLang="fi-FI" dirty="0" err="1"/>
              <a:t>political</a:t>
            </a:r>
            <a:r>
              <a:rPr lang="fi-FI" altLang="fi-FI" dirty="0"/>
              <a:t> / </a:t>
            </a:r>
            <a:r>
              <a:rPr lang="fi-FI" altLang="fi-FI" dirty="0" err="1"/>
              <a:t>higher</a:t>
            </a:r>
            <a:r>
              <a:rPr lang="fi-FI" altLang="fi-FI" dirty="0"/>
              <a:t> </a:t>
            </a:r>
            <a:r>
              <a:rPr lang="fi-FI" altLang="fi-FI" dirty="0" err="1"/>
              <a:t>level</a:t>
            </a:r>
            <a:r>
              <a:rPr lang="fi-FI" altLang="fi-FI" dirty="0"/>
              <a:t> </a:t>
            </a:r>
            <a:r>
              <a:rPr lang="fi-FI" altLang="fi-FI" dirty="0" err="1"/>
              <a:t>institutional</a:t>
            </a:r>
            <a:r>
              <a:rPr lang="fi-FI" altLang="fi-FI" dirty="0"/>
              <a:t> </a:t>
            </a:r>
            <a:r>
              <a:rPr lang="fi-FI" altLang="fi-FI" dirty="0" err="1"/>
              <a:t>support</a:t>
            </a:r>
            <a:r>
              <a:rPr lang="fi-FI" altLang="fi-FI" dirty="0"/>
              <a:t> </a:t>
            </a:r>
            <a:r>
              <a:rPr lang="fi-FI" altLang="fi-FI" dirty="0" err="1"/>
              <a:t>also</a:t>
            </a:r>
            <a:r>
              <a:rPr lang="fi-FI" altLang="fi-FI" dirty="0"/>
              <a:t> </a:t>
            </a:r>
            <a:r>
              <a:rPr lang="fi-FI" altLang="fi-FI" dirty="0" err="1"/>
              <a:t>helps</a:t>
            </a:r>
            <a:r>
              <a:rPr lang="fi-FI" altLang="fi-FI" dirty="0"/>
              <a:t> to </a:t>
            </a:r>
            <a:r>
              <a:rPr lang="fi-FI" altLang="fi-FI" dirty="0" err="1"/>
              <a:t>achieve</a:t>
            </a:r>
            <a:r>
              <a:rPr lang="fi-FI" altLang="fi-FI" dirty="0"/>
              <a:t> </a:t>
            </a:r>
            <a:r>
              <a:rPr lang="fi-FI" altLang="fi-FI" dirty="0" err="1"/>
              <a:t>sustainabilty</a:t>
            </a:r>
            <a:r>
              <a:rPr lang="fi-FI" altLang="fi-FI" dirty="0"/>
              <a:t> – </a:t>
            </a:r>
            <a:r>
              <a:rPr lang="fi-FI" altLang="fi-FI" dirty="0" err="1"/>
              <a:t>e.g</a:t>
            </a:r>
            <a:r>
              <a:rPr lang="fi-FI" altLang="fi-FI" dirty="0"/>
              <a:t>. in </a:t>
            </a:r>
            <a:r>
              <a:rPr lang="fi-FI" altLang="fi-FI" dirty="0" err="1"/>
              <a:t>Mozambique</a:t>
            </a:r>
            <a:r>
              <a:rPr lang="fi-FI" altLang="fi-FI" dirty="0"/>
              <a:t> the </a:t>
            </a:r>
            <a:r>
              <a:rPr lang="fi-FI" altLang="fi-FI" dirty="0" err="1"/>
              <a:t>Government</a:t>
            </a:r>
            <a:r>
              <a:rPr lang="fi-FI" altLang="fi-FI" dirty="0"/>
              <a:t> </a:t>
            </a:r>
            <a:r>
              <a:rPr lang="fi-FI" altLang="fi-FI" dirty="0" err="1"/>
              <a:t>supports</a:t>
            </a:r>
            <a:r>
              <a:rPr lang="fi-FI" altLang="fi-FI" dirty="0"/>
              <a:t> the </a:t>
            </a:r>
            <a:r>
              <a:rPr lang="fi-FI" altLang="fi-FI" dirty="0" err="1"/>
              <a:t>decentralisation</a:t>
            </a:r>
            <a:r>
              <a:rPr lang="fi-FI" altLang="fi-FI" dirty="0"/>
              <a:t> </a:t>
            </a:r>
            <a:r>
              <a:rPr lang="fi-FI" altLang="fi-FI" dirty="0" err="1"/>
              <a:t>process</a:t>
            </a:r>
            <a:r>
              <a:rPr lang="fi-FI" altLang="fi-FI" dirty="0"/>
              <a:t>)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fi-FI" altLang="fi-FI" b="1" dirty="0" err="1"/>
              <a:t>Creation</a:t>
            </a:r>
            <a:r>
              <a:rPr lang="fi-FI" altLang="fi-FI" b="1" dirty="0"/>
              <a:t> of a </a:t>
            </a:r>
            <a:r>
              <a:rPr lang="fi-FI" altLang="fi-FI" b="1" dirty="0" err="1"/>
              <a:t>Local</a:t>
            </a:r>
            <a:r>
              <a:rPr lang="fi-FI" altLang="fi-FI" b="1" dirty="0"/>
              <a:t> Action Group (LAG) </a:t>
            </a:r>
            <a:r>
              <a:rPr lang="fi-FI" altLang="fi-FI" dirty="0" err="1"/>
              <a:t>that</a:t>
            </a:r>
            <a:r>
              <a:rPr lang="fi-FI" altLang="fi-FI" dirty="0"/>
              <a:t> is </a:t>
            </a:r>
            <a:r>
              <a:rPr lang="fi-FI" altLang="fi-FI" dirty="0" err="1"/>
              <a:t>running</a:t>
            </a:r>
            <a:r>
              <a:rPr lang="fi-FI" altLang="fi-FI" dirty="0"/>
              <a:t> the </a:t>
            </a:r>
            <a:r>
              <a:rPr lang="fi-FI" altLang="fi-FI" dirty="0" err="1"/>
              <a:t>development</a:t>
            </a:r>
            <a:r>
              <a:rPr lang="fi-FI" altLang="fi-FI" dirty="0"/>
              <a:t> </a:t>
            </a:r>
            <a:r>
              <a:rPr lang="fi-FI" altLang="fi-FI" dirty="0" err="1"/>
              <a:t>process</a:t>
            </a:r>
            <a:r>
              <a:rPr lang="fi-FI" altLang="fi-FI" dirty="0"/>
              <a:t> in a </a:t>
            </a:r>
            <a:r>
              <a:rPr lang="fi-FI" altLang="fi-FI" dirty="0" err="1"/>
              <a:t>public-private-civil</a:t>
            </a:r>
            <a:r>
              <a:rPr lang="fi-FI" altLang="fi-FI" dirty="0"/>
              <a:t> </a:t>
            </a:r>
            <a:r>
              <a:rPr lang="fi-FI" altLang="fi-FI" dirty="0" err="1"/>
              <a:t>sector</a:t>
            </a:r>
            <a:r>
              <a:rPr lang="fi-FI" altLang="fi-FI" dirty="0"/>
              <a:t> </a:t>
            </a:r>
            <a:r>
              <a:rPr lang="fi-FI" altLang="fi-FI" dirty="0" err="1"/>
              <a:t>partnership</a:t>
            </a:r>
            <a:r>
              <a:rPr lang="fi-FI" altLang="fi-FI" dirty="0"/>
              <a:t> </a:t>
            </a:r>
            <a:r>
              <a:rPr lang="fi-FI" altLang="fi-FI" dirty="0" err="1"/>
              <a:t>principle</a:t>
            </a:r>
            <a:r>
              <a:rPr lang="fi-FI" altLang="fi-FI" dirty="0"/>
              <a:t> (in </a:t>
            </a:r>
            <a:r>
              <a:rPr lang="fi-FI" altLang="fi-FI" dirty="0" err="1"/>
              <a:t>Mozambique</a:t>
            </a:r>
            <a:r>
              <a:rPr lang="fi-FI" altLang="fi-FI" dirty="0"/>
              <a:t> the </a:t>
            </a:r>
            <a:r>
              <a:rPr lang="fi-FI" altLang="fi-FI" dirty="0" err="1"/>
              <a:t>local</a:t>
            </a:r>
            <a:r>
              <a:rPr lang="fi-FI" altLang="fi-FI" dirty="0"/>
              <a:t> </a:t>
            </a:r>
            <a:r>
              <a:rPr lang="fi-FI" altLang="fi-FI" dirty="0" err="1"/>
              <a:t>level</a:t>
            </a:r>
            <a:r>
              <a:rPr lang="fi-FI" altLang="fi-FI" dirty="0"/>
              <a:t> ”</a:t>
            </a:r>
            <a:r>
              <a:rPr lang="fi-FI" altLang="fi-FI" dirty="0" err="1"/>
              <a:t>Conselho</a:t>
            </a:r>
            <a:r>
              <a:rPr lang="fi-FI" altLang="fi-FI" dirty="0"/>
              <a:t> </a:t>
            </a:r>
            <a:r>
              <a:rPr lang="fi-FI" altLang="fi-FI" dirty="0" err="1"/>
              <a:t>consultivos</a:t>
            </a:r>
            <a:r>
              <a:rPr lang="fi-FI" altLang="fi-FI" dirty="0"/>
              <a:t>” </a:t>
            </a:r>
            <a:r>
              <a:rPr lang="fi-FI" altLang="fi-FI" dirty="0" err="1"/>
              <a:t>were</a:t>
            </a:r>
            <a:r>
              <a:rPr lang="fi-FI" altLang="fi-FI" dirty="0"/>
              <a:t> </a:t>
            </a:r>
            <a:r>
              <a:rPr lang="fi-FI" altLang="fi-FI" dirty="0" err="1"/>
              <a:t>already</a:t>
            </a:r>
            <a:r>
              <a:rPr lang="fi-FI" altLang="fi-FI" dirty="0"/>
              <a:t> </a:t>
            </a:r>
            <a:r>
              <a:rPr lang="fi-FI" altLang="fi-FI" dirty="0" err="1"/>
              <a:t>running</a:t>
            </a:r>
            <a:r>
              <a:rPr lang="fi-FI" altLang="fi-FI" dirty="0"/>
              <a:t> in 2006)  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fi-FI" altLang="fi-FI" b="1" dirty="0" err="1"/>
              <a:t>Funding</a:t>
            </a:r>
            <a:r>
              <a:rPr lang="fi-FI" altLang="fi-FI" b="1" dirty="0"/>
              <a:t> for the </a:t>
            </a:r>
            <a:r>
              <a:rPr lang="fi-FI" altLang="fi-FI" b="1" dirty="0" err="1"/>
              <a:t>Local</a:t>
            </a:r>
            <a:r>
              <a:rPr lang="fi-FI" altLang="fi-FI" b="1" dirty="0"/>
              <a:t> </a:t>
            </a:r>
            <a:r>
              <a:rPr lang="fi-FI" altLang="fi-FI" b="1" dirty="0" err="1"/>
              <a:t>Development</a:t>
            </a:r>
            <a:r>
              <a:rPr lang="fi-FI" altLang="fi-FI" b="1" dirty="0"/>
              <a:t> </a:t>
            </a:r>
            <a:r>
              <a:rPr lang="fi-FI" altLang="fi-FI" b="1" dirty="0" err="1"/>
              <a:t>Strategy</a:t>
            </a:r>
            <a:r>
              <a:rPr lang="fi-FI" altLang="fi-FI" b="1" dirty="0"/>
              <a:t> </a:t>
            </a:r>
            <a:r>
              <a:rPr lang="fi-FI" altLang="fi-FI" b="1" dirty="0" err="1"/>
              <a:t>implementation</a:t>
            </a:r>
            <a:r>
              <a:rPr lang="fi-FI" altLang="fi-FI" b="1" dirty="0"/>
              <a:t> </a:t>
            </a:r>
            <a:r>
              <a:rPr lang="fi-FI" altLang="fi-FI" dirty="0" err="1"/>
              <a:t>through</a:t>
            </a:r>
            <a:r>
              <a:rPr lang="fi-FI" altLang="fi-FI" dirty="0"/>
              <a:t> </a:t>
            </a:r>
            <a:r>
              <a:rPr lang="fi-FI" altLang="fi-FI" dirty="0" err="1"/>
              <a:t>project</a:t>
            </a:r>
            <a:r>
              <a:rPr lang="fi-FI" altLang="fi-FI" dirty="0"/>
              <a:t> </a:t>
            </a:r>
            <a:r>
              <a:rPr lang="fi-FI" altLang="fi-FI" dirty="0" err="1"/>
              <a:t>selection</a:t>
            </a:r>
            <a:r>
              <a:rPr lang="fi-FI" altLang="fi-FI" dirty="0"/>
              <a:t> (</a:t>
            </a:r>
            <a:r>
              <a:rPr lang="fi-FI" altLang="fi-FI" dirty="0" err="1"/>
              <a:t>including</a:t>
            </a:r>
            <a:r>
              <a:rPr lang="fi-FI" altLang="fi-FI" dirty="0"/>
              <a:t> LAG </a:t>
            </a:r>
            <a:r>
              <a:rPr lang="fi-FI" altLang="fi-FI" dirty="0" err="1"/>
              <a:t>staff</a:t>
            </a:r>
            <a:r>
              <a:rPr lang="fi-FI" altLang="fi-FI" dirty="0"/>
              <a:t> </a:t>
            </a:r>
            <a:r>
              <a:rPr lang="fi-FI" altLang="fi-FI" dirty="0" err="1"/>
              <a:t>recruitment</a:t>
            </a:r>
            <a:r>
              <a:rPr lang="fi-FI" altLang="fi-FI" dirty="0"/>
              <a:t>, </a:t>
            </a:r>
            <a:r>
              <a:rPr lang="fi-FI" altLang="fi-FI" dirty="0" err="1"/>
              <a:t>office</a:t>
            </a:r>
            <a:r>
              <a:rPr lang="fi-FI" altLang="fi-FI" dirty="0"/>
              <a:t> </a:t>
            </a:r>
            <a:r>
              <a:rPr lang="fi-FI" altLang="fi-FI" dirty="0" err="1"/>
              <a:t>running</a:t>
            </a:r>
            <a:r>
              <a:rPr lang="fi-FI" altLang="fi-FI" dirty="0"/>
              <a:t> </a:t>
            </a:r>
            <a:r>
              <a:rPr lang="fi-FI" altLang="fi-FI" dirty="0" err="1"/>
              <a:t>costs</a:t>
            </a:r>
            <a:r>
              <a:rPr lang="fi-FI" altLang="fi-FI" dirty="0"/>
              <a:t>, </a:t>
            </a:r>
            <a:r>
              <a:rPr lang="fi-FI" altLang="fi-FI" dirty="0" err="1"/>
              <a:t>capacity</a:t>
            </a:r>
            <a:r>
              <a:rPr lang="fi-FI" altLang="fi-FI" dirty="0"/>
              <a:t> </a:t>
            </a:r>
            <a:r>
              <a:rPr lang="fi-FI" altLang="fi-FI" dirty="0" err="1"/>
              <a:t>building</a:t>
            </a:r>
            <a:r>
              <a:rPr lang="fi-FI" altLang="fi-FI" dirty="0"/>
              <a:t> of LAG </a:t>
            </a:r>
            <a:r>
              <a:rPr lang="fi-FI" altLang="fi-FI" dirty="0" err="1"/>
              <a:t>members</a:t>
            </a:r>
            <a:r>
              <a:rPr lang="fi-FI" altLang="fi-FI" dirty="0"/>
              <a:t> and </a:t>
            </a:r>
            <a:r>
              <a:rPr lang="fi-FI" altLang="fi-FI" dirty="0" err="1"/>
              <a:t>applicants</a:t>
            </a:r>
            <a:r>
              <a:rPr lang="fi-FI" altLang="fi-FI" dirty="0"/>
              <a:t>, </a:t>
            </a:r>
            <a:r>
              <a:rPr lang="fi-FI" altLang="fi-FI" dirty="0" err="1"/>
              <a:t>project</a:t>
            </a:r>
            <a:r>
              <a:rPr lang="fi-FI" altLang="fi-FI" dirty="0"/>
              <a:t> </a:t>
            </a:r>
            <a:r>
              <a:rPr lang="fi-FI" altLang="fi-FI" dirty="0" err="1"/>
              <a:t>monitoring</a:t>
            </a:r>
            <a:r>
              <a:rPr lang="fi-FI" altLang="fi-FI" dirty="0"/>
              <a:t> </a:t>
            </a:r>
            <a:r>
              <a:rPr lang="fi-FI" altLang="fi-FI" dirty="0" err="1"/>
              <a:t>etc</a:t>
            </a:r>
            <a:r>
              <a:rPr lang="fi-FI" altLang="fi-FI" dirty="0"/>
              <a:t>)</a:t>
            </a:r>
          </a:p>
          <a:p>
            <a:pPr marL="342900" indent="-342900" eaLnBrk="1" hangingPunct="1">
              <a:spcBef>
                <a:spcPct val="50000"/>
              </a:spcBef>
              <a:buAutoNum type="arabicPeriod"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8805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ikehys 1"/>
          <p:cNvSpPr txBox="1">
            <a:spLocks noChangeArrowheads="1"/>
          </p:cNvSpPr>
          <p:nvPr/>
        </p:nvSpPr>
        <p:spPr bwMode="auto">
          <a:xfrm>
            <a:off x="3429000" y="1628775"/>
            <a:ext cx="200025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Finnish Ministry of Foreign Affairs</a:t>
            </a:r>
          </a:p>
          <a:p>
            <a:pPr eaLnBrk="1" hangingPunct="1"/>
            <a:r>
              <a:rPr lang="fi-FI" altLang="fi-FI"/>
              <a:t>(donor)</a:t>
            </a:r>
          </a:p>
        </p:txBody>
      </p:sp>
      <p:sp>
        <p:nvSpPr>
          <p:cNvPr id="11267" name="Tekstikehys 2"/>
          <p:cNvSpPr txBox="1">
            <a:spLocks noChangeArrowheads="1"/>
          </p:cNvSpPr>
          <p:nvPr/>
        </p:nvSpPr>
        <p:spPr bwMode="auto">
          <a:xfrm>
            <a:off x="3429000" y="2786063"/>
            <a:ext cx="2000250" cy="646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Joutsenten Reitti LAG (pr. owner)</a:t>
            </a:r>
          </a:p>
        </p:txBody>
      </p:sp>
      <p:sp>
        <p:nvSpPr>
          <p:cNvPr id="11268" name="Tekstikehys 3"/>
          <p:cNvSpPr txBox="1">
            <a:spLocks noChangeArrowheads="1"/>
          </p:cNvSpPr>
          <p:nvPr/>
        </p:nvSpPr>
        <p:spPr bwMode="auto">
          <a:xfrm>
            <a:off x="3429000" y="3571875"/>
            <a:ext cx="2000250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Gile District</a:t>
            </a:r>
          </a:p>
          <a:p>
            <a:pPr eaLnBrk="1" hangingPunct="1"/>
            <a:r>
              <a:rPr lang="fi-FI" altLang="fi-FI"/>
              <a:t>(funds channel)</a:t>
            </a:r>
          </a:p>
        </p:txBody>
      </p:sp>
      <p:sp>
        <p:nvSpPr>
          <p:cNvPr id="11269" name="Tekstikehys 4"/>
          <p:cNvSpPr txBox="1">
            <a:spLocks noChangeArrowheads="1"/>
          </p:cNvSpPr>
          <p:nvPr/>
        </p:nvSpPr>
        <p:spPr bwMode="auto">
          <a:xfrm>
            <a:off x="3286125" y="4357688"/>
            <a:ext cx="2357438" cy="6429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GAL Alto Ligonha</a:t>
            </a:r>
          </a:p>
          <a:p>
            <a:pPr eaLnBrk="1" hangingPunct="1"/>
            <a:r>
              <a:rPr lang="fi-FI" altLang="fi-FI"/>
              <a:t>(conselho consultivo)</a:t>
            </a:r>
          </a:p>
        </p:txBody>
      </p:sp>
      <p:sp>
        <p:nvSpPr>
          <p:cNvPr id="11270" name="Tekstikehys 5"/>
          <p:cNvSpPr txBox="1">
            <a:spLocks noChangeArrowheads="1"/>
          </p:cNvSpPr>
          <p:nvPr/>
        </p:nvSpPr>
        <p:spPr bwMode="auto">
          <a:xfrm>
            <a:off x="3143250" y="5429250"/>
            <a:ext cx="257175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Micro-projects</a:t>
            </a:r>
          </a:p>
        </p:txBody>
      </p:sp>
      <p:sp>
        <p:nvSpPr>
          <p:cNvPr id="11271" name="Tekstikehys 6"/>
          <p:cNvSpPr txBox="1">
            <a:spLocks noChangeArrowheads="1"/>
          </p:cNvSpPr>
          <p:nvPr/>
        </p:nvSpPr>
        <p:spPr bwMode="auto">
          <a:xfrm>
            <a:off x="714375" y="2786063"/>
            <a:ext cx="2286000" cy="646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Zambezia Province</a:t>
            </a:r>
          </a:p>
          <a:p>
            <a:pPr eaLnBrk="1" hangingPunct="1"/>
            <a:r>
              <a:rPr lang="fi-FI" altLang="fi-FI"/>
              <a:t>(main partner)</a:t>
            </a:r>
          </a:p>
        </p:txBody>
      </p:sp>
      <p:sp>
        <p:nvSpPr>
          <p:cNvPr id="11272" name="Tekstikehys 7"/>
          <p:cNvSpPr txBox="1">
            <a:spLocks noChangeArrowheads="1"/>
          </p:cNvSpPr>
          <p:nvPr/>
        </p:nvSpPr>
        <p:spPr bwMode="auto">
          <a:xfrm>
            <a:off x="5929313" y="2643188"/>
            <a:ext cx="2428875" cy="646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OECD &amp; Embassy expertise</a:t>
            </a:r>
          </a:p>
        </p:txBody>
      </p:sp>
      <p:sp>
        <p:nvSpPr>
          <p:cNvPr id="11273" name="Tekstikehys 8"/>
          <p:cNvSpPr txBox="1">
            <a:spLocks noChangeArrowheads="1"/>
          </p:cNvSpPr>
          <p:nvPr/>
        </p:nvSpPr>
        <p:spPr bwMode="auto">
          <a:xfrm>
            <a:off x="6072188" y="4714875"/>
            <a:ext cx="26035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/>
              <a:t>Berlin Humboldt &amp; Eduardo Mondlane Universities (evaluator) </a:t>
            </a:r>
          </a:p>
        </p:txBody>
      </p:sp>
      <p:sp>
        <p:nvSpPr>
          <p:cNvPr id="11274" name="Tekstikehys 9"/>
          <p:cNvSpPr txBox="1">
            <a:spLocks noChangeArrowheads="1"/>
          </p:cNvSpPr>
          <p:nvPr/>
        </p:nvSpPr>
        <p:spPr bwMode="auto">
          <a:xfrm>
            <a:off x="2214563" y="785813"/>
            <a:ext cx="392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400"/>
              <a:t>           </a:t>
            </a:r>
            <a:r>
              <a:rPr lang="fi-FI" altLang="fi-FI" sz="3200"/>
              <a:t>Delivery</a:t>
            </a:r>
          </a:p>
        </p:txBody>
      </p:sp>
      <p:cxnSp>
        <p:nvCxnSpPr>
          <p:cNvPr id="12" name="Suora yhdysviiva 11"/>
          <p:cNvCxnSpPr>
            <a:stCxn id="11266" idx="2"/>
            <a:endCxn id="11267" idx="0"/>
          </p:cNvCxnSpPr>
          <p:nvPr/>
        </p:nvCxnSpPr>
        <p:spPr>
          <a:xfrm>
            <a:off x="4429125" y="2552700"/>
            <a:ext cx="0" cy="233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>
            <a:stCxn id="11267" idx="2"/>
            <a:endCxn id="11268" idx="0"/>
          </p:cNvCxnSpPr>
          <p:nvPr/>
        </p:nvCxnSpPr>
        <p:spPr>
          <a:xfrm>
            <a:off x="4429125" y="3432175"/>
            <a:ext cx="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>
            <a:stCxn id="11268" idx="2"/>
            <a:endCxn id="11269" idx="0"/>
          </p:cNvCxnSpPr>
          <p:nvPr/>
        </p:nvCxnSpPr>
        <p:spPr>
          <a:xfrm>
            <a:off x="4429125" y="4217988"/>
            <a:ext cx="36513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>
            <a:stCxn id="11269" idx="2"/>
            <a:endCxn id="11270" idx="0"/>
          </p:cNvCxnSpPr>
          <p:nvPr/>
        </p:nvCxnSpPr>
        <p:spPr>
          <a:xfrm rot="5400000">
            <a:off x="4232275" y="5197475"/>
            <a:ext cx="428625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>
            <a:stCxn id="11271" idx="3"/>
            <a:endCxn id="11267" idx="1"/>
          </p:cNvCxnSpPr>
          <p:nvPr/>
        </p:nvCxnSpPr>
        <p:spPr>
          <a:xfrm>
            <a:off x="3000375" y="3109913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stCxn id="11272" idx="1"/>
            <a:endCxn id="11267" idx="3"/>
          </p:cNvCxnSpPr>
          <p:nvPr/>
        </p:nvCxnSpPr>
        <p:spPr>
          <a:xfrm flipH="1">
            <a:off x="5429250" y="2967038"/>
            <a:ext cx="500063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rot="10800000">
            <a:off x="5643563" y="4857750"/>
            <a:ext cx="428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>
            <a:endCxn id="11270" idx="3"/>
          </p:cNvCxnSpPr>
          <p:nvPr/>
        </p:nvCxnSpPr>
        <p:spPr>
          <a:xfrm rot="10800000" flipV="1">
            <a:off x="5715000" y="5500688"/>
            <a:ext cx="357188" cy="11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3" name="Picture 3" descr="elar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1738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F485AC40-055A-4151-A506-4ECF6C142916}" type="slidenum">
              <a:rPr lang="en-US" altLang="fi-FI" smtClean="0"/>
              <a:pPr algn="l" eaLnBrk="1" hangingPunct="1"/>
              <a:t>5</a:t>
            </a:fld>
            <a:endParaRPr lang="en-US" altLang="fi-FI"/>
          </a:p>
        </p:txBody>
      </p:sp>
      <p:sp>
        <p:nvSpPr>
          <p:cNvPr id="5124" name="Sisällön paikkamerkki 5"/>
          <p:cNvSpPr>
            <a:spLocks noGrp="1"/>
          </p:cNvSpPr>
          <p:nvPr>
            <p:ph idx="1"/>
          </p:nvPr>
        </p:nvSpPr>
        <p:spPr>
          <a:xfrm>
            <a:off x="107950" y="1773238"/>
            <a:ext cx="8640514" cy="4680098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Case </a:t>
            </a:r>
            <a:r>
              <a:rPr lang="fi-FI" sz="1800" dirty="0" err="1"/>
              <a:t>Mozambique</a:t>
            </a:r>
            <a:r>
              <a:rPr lang="fi-FI" sz="1800" dirty="0"/>
              <a:t>, Alto </a:t>
            </a:r>
            <a:r>
              <a:rPr lang="fi-FI" sz="1800" dirty="0" err="1"/>
              <a:t>Ligonha</a:t>
            </a:r>
            <a:endParaRPr lang="fi-FI" sz="1800" dirty="0"/>
          </a:p>
          <a:p>
            <a:pPr>
              <a:buFontTx/>
              <a:buChar char="-"/>
              <a:defRPr/>
            </a:pPr>
            <a:r>
              <a:rPr lang="fi-FI" sz="1800" dirty="0">
                <a:sym typeface="Wingdings" pitchFamily="2" charset="2"/>
              </a:rPr>
              <a:t> 170 000 </a:t>
            </a:r>
            <a:r>
              <a:rPr lang="fi-FI" sz="1800" dirty="0" err="1">
                <a:sym typeface="Wingdings" pitchFamily="2" charset="2"/>
              </a:rPr>
              <a:t>inhabitants</a:t>
            </a:r>
            <a:r>
              <a:rPr lang="fi-FI" sz="1800" dirty="0">
                <a:sym typeface="Wingdings" pitchFamily="2" charset="2"/>
              </a:rPr>
              <a:t> (38/km</a:t>
            </a:r>
            <a:r>
              <a:rPr lang="fi-FI" sz="1800" baseline="30000" dirty="0">
                <a:sym typeface="Wingdings" pitchFamily="2" charset="2"/>
              </a:rPr>
              <a:t>2</a:t>
            </a:r>
            <a:r>
              <a:rPr lang="fi-FI" sz="1800" dirty="0">
                <a:sym typeface="Wingdings" pitchFamily="2" charset="2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fi-FI" sz="1800" dirty="0">
                <a:sym typeface="Wingdings" pitchFamily="2" charset="2"/>
              </a:rPr>
              <a:t> </a:t>
            </a:r>
            <a:r>
              <a:rPr lang="fi-FI" sz="1800" dirty="0" err="1">
                <a:sym typeface="Wingdings" pitchFamily="2" charset="2"/>
              </a:rPr>
              <a:t>half</a:t>
            </a:r>
            <a:r>
              <a:rPr lang="fi-FI" sz="1800" dirty="0">
                <a:sym typeface="Wingdings" pitchFamily="2" charset="2"/>
              </a:rPr>
              <a:t> </a:t>
            </a:r>
            <a:r>
              <a:rPr lang="fi-FI" sz="1800" dirty="0" err="1">
                <a:sym typeface="Wingdings" pitchFamily="2" charset="2"/>
              </a:rPr>
              <a:t>less</a:t>
            </a:r>
            <a:r>
              <a:rPr lang="fi-FI" sz="1800" dirty="0">
                <a:sym typeface="Wingdings" pitchFamily="2" charset="2"/>
              </a:rPr>
              <a:t> </a:t>
            </a:r>
            <a:r>
              <a:rPr lang="fi-FI" sz="1800" dirty="0" err="1">
                <a:sym typeface="Wingdings" pitchFamily="2" charset="2"/>
              </a:rPr>
              <a:t>than</a:t>
            </a:r>
            <a:r>
              <a:rPr lang="fi-FI" sz="1800" dirty="0">
                <a:sym typeface="Wingdings" pitchFamily="2" charset="2"/>
              </a:rPr>
              <a:t> 15 </a:t>
            </a:r>
            <a:r>
              <a:rPr lang="fi-FI" sz="1800" dirty="0" err="1">
                <a:sym typeface="Wingdings" pitchFamily="2" charset="2"/>
              </a:rPr>
              <a:t>years</a:t>
            </a:r>
            <a:r>
              <a:rPr lang="fi-FI" sz="1800" dirty="0">
                <a:sym typeface="Wingdings" pitchFamily="2" charset="2"/>
              </a:rPr>
              <a:t> </a:t>
            </a:r>
            <a:r>
              <a:rPr lang="fi-FI" sz="1800" dirty="0" err="1">
                <a:sym typeface="Wingdings" pitchFamily="2" charset="2"/>
              </a:rPr>
              <a:t>old</a:t>
            </a:r>
            <a:endParaRPr lang="fi-FI" sz="1800" dirty="0">
              <a:sym typeface="Wingdings" pitchFamily="2" charset="2"/>
            </a:endParaRPr>
          </a:p>
          <a:p>
            <a:pPr>
              <a:buFontTx/>
              <a:buChar char="-"/>
              <a:defRPr/>
            </a:pPr>
            <a:r>
              <a:rPr lang="fi-FI" sz="1800" dirty="0">
                <a:sym typeface="Wingdings" pitchFamily="2" charset="2"/>
              </a:rPr>
              <a:t> life </a:t>
            </a:r>
            <a:r>
              <a:rPr lang="fi-FI" sz="1800" dirty="0" err="1">
                <a:sym typeface="Wingdings" pitchFamily="2" charset="2"/>
              </a:rPr>
              <a:t>expectancy</a:t>
            </a:r>
            <a:r>
              <a:rPr lang="fi-FI" sz="1800" dirty="0">
                <a:sym typeface="Wingdings" pitchFamily="2" charset="2"/>
              </a:rPr>
              <a:t> 35 </a:t>
            </a:r>
            <a:r>
              <a:rPr lang="fi-FI" sz="1800" dirty="0" err="1">
                <a:sym typeface="Wingdings" pitchFamily="2" charset="2"/>
              </a:rPr>
              <a:t>years</a:t>
            </a:r>
            <a:endParaRPr lang="fi-FI" sz="1800" dirty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2007: </a:t>
            </a:r>
            <a:r>
              <a:rPr lang="fi-FI" sz="1800" dirty="0" err="1"/>
              <a:t>Lecturing</a:t>
            </a:r>
            <a:r>
              <a:rPr lang="fi-FI" sz="1800" dirty="0"/>
              <a:t> &amp; </a:t>
            </a:r>
            <a:r>
              <a:rPr lang="fi-FI" sz="1800" dirty="0" err="1"/>
              <a:t>Province</a:t>
            </a:r>
            <a:r>
              <a:rPr lang="fi-FI" sz="1800" dirty="0"/>
              <a:t> </a:t>
            </a:r>
            <a:r>
              <a:rPr lang="fi-FI" sz="1800" dirty="0" err="1"/>
              <a:t>agreement</a:t>
            </a: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2008: </a:t>
            </a:r>
            <a:r>
              <a:rPr lang="fi-FI" sz="1800" dirty="0" err="1"/>
              <a:t>Local</a:t>
            </a:r>
            <a:r>
              <a:rPr lang="fi-FI" sz="1800" dirty="0"/>
              <a:t> </a:t>
            </a:r>
            <a:r>
              <a:rPr lang="fi-FI" sz="1800" dirty="0" err="1"/>
              <a:t>strategy</a:t>
            </a:r>
            <a:r>
              <a:rPr lang="fi-FI" sz="1800" dirty="0"/>
              <a:t> design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		1) </a:t>
            </a:r>
            <a:r>
              <a:rPr lang="fi-FI" sz="1800" dirty="0" err="1"/>
              <a:t>agricultural</a:t>
            </a:r>
            <a:r>
              <a:rPr lang="fi-FI" sz="1800" dirty="0"/>
              <a:t> </a:t>
            </a:r>
            <a:r>
              <a:rPr lang="fi-FI" sz="1800" dirty="0" err="1"/>
              <a:t>cooperatives</a:t>
            </a: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		2) </a:t>
            </a:r>
            <a:r>
              <a:rPr lang="fi-FI" sz="1800" dirty="0" err="1"/>
              <a:t>local</a:t>
            </a:r>
            <a:r>
              <a:rPr lang="fi-FI" sz="1800" dirty="0"/>
              <a:t> </a:t>
            </a:r>
            <a:r>
              <a:rPr lang="fi-FI" sz="1800" dirty="0" err="1"/>
              <a:t>trade</a:t>
            </a:r>
            <a:r>
              <a:rPr lang="fi-FI" sz="1800" dirty="0"/>
              <a:t> </a:t>
            </a:r>
            <a:r>
              <a:rPr lang="fi-FI" sz="1800" dirty="0" err="1"/>
              <a:t>structures</a:t>
            </a: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		3) </a:t>
            </a:r>
            <a:r>
              <a:rPr lang="fi-FI" sz="1800" dirty="0" err="1"/>
              <a:t>community</a:t>
            </a:r>
            <a:r>
              <a:rPr lang="fi-FI" sz="1800" dirty="0"/>
              <a:t> </a:t>
            </a:r>
            <a:r>
              <a:rPr lang="fi-FI" sz="1800" dirty="0" err="1"/>
              <a:t>forestry</a:t>
            </a:r>
            <a:r>
              <a:rPr lang="fi-FI" sz="1800" dirty="0"/>
              <a:t>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2009-13: 35 LEADER </a:t>
            </a:r>
            <a:r>
              <a:rPr lang="fi-FI" sz="1800" dirty="0" err="1"/>
              <a:t>projects</a:t>
            </a:r>
            <a:r>
              <a:rPr lang="fi-FI" sz="1800" dirty="0"/>
              <a:t> </a:t>
            </a:r>
            <a:r>
              <a:rPr lang="fi-FI" sz="1800" dirty="0" err="1"/>
              <a:t>selected</a:t>
            </a: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               </a:t>
            </a:r>
            <a:r>
              <a:rPr lang="fi-FI" sz="1800" dirty="0" err="1"/>
              <a:t>worth</a:t>
            </a:r>
            <a:r>
              <a:rPr lang="fi-FI" sz="1800" dirty="0"/>
              <a:t> of 40 000 €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2011: </a:t>
            </a:r>
            <a:r>
              <a:rPr lang="fi-FI" sz="1800" dirty="0" err="1"/>
              <a:t>Mid-term</a:t>
            </a:r>
            <a:r>
              <a:rPr lang="fi-FI" sz="1800" dirty="0"/>
              <a:t> </a:t>
            </a:r>
            <a:r>
              <a:rPr lang="fi-FI" sz="1800" dirty="0" err="1"/>
              <a:t>evaluation</a:t>
            </a:r>
            <a:r>
              <a:rPr lang="fi-FI" sz="1800" dirty="0"/>
              <a:t>: &gt;500 new </a:t>
            </a:r>
            <a:r>
              <a:rPr lang="fi-FI" sz="1800" dirty="0" err="1"/>
              <a:t>jobs</a:t>
            </a:r>
            <a:r>
              <a:rPr lang="fi-FI" sz="1800" dirty="0"/>
              <a:t> </a:t>
            </a:r>
            <a:r>
              <a:rPr lang="fi-FI" sz="1800" dirty="0" err="1"/>
              <a:t>created</a:t>
            </a:r>
            <a:r>
              <a:rPr lang="fi-FI" sz="1800" dirty="0"/>
              <a:t>, new </a:t>
            </a:r>
            <a:r>
              <a:rPr lang="fi-FI" sz="1800" dirty="0" err="1"/>
              <a:t>businesses</a:t>
            </a:r>
            <a:r>
              <a:rPr lang="fi-FI" sz="1800" dirty="0"/>
              <a:t> </a:t>
            </a:r>
            <a:r>
              <a:rPr lang="fi-FI" sz="1800" dirty="0" err="1"/>
              <a:t>etc</a:t>
            </a:r>
            <a:endParaRPr lang="fi-FI" sz="1800" dirty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fi-FI" sz="1800" dirty="0"/>
              <a:t>2014-15: </a:t>
            </a:r>
            <a:r>
              <a:rPr lang="fi-FI" sz="1800" dirty="0" err="1"/>
              <a:t>Dissemination</a:t>
            </a:r>
            <a:r>
              <a:rPr lang="fi-FI" sz="1800" dirty="0"/>
              <a:t> to </a:t>
            </a:r>
            <a:r>
              <a:rPr lang="fi-FI" sz="1800" dirty="0" err="1"/>
              <a:t>three</a:t>
            </a:r>
            <a:r>
              <a:rPr lang="fi-FI" sz="1800" dirty="0"/>
              <a:t> new </a:t>
            </a:r>
            <a:r>
              <a:rPr lang="fi-FI" sz="1800" dirty="0" err="1"/>
              <a:t>Districts</a:t>
            </a:r>
            <a:r>
              <a:rPr lang="fi-FI" sz="1800" dirty="0"/>
              <a:t> in </a:t>
            </a:r>
            <a:r>
              <a:rPr lang="fi-FI" sz="1800" dirty="0" err="1"/>
              <a:t>Zambesia</a:t>
            </a:r>
            <a:r>
              <a:rPr lang="fi-FI" sz="1800" dirty="0"/>
              <a:t>, </a:t>
            </a:r>
            <a:r>
              <a:rPr lang="fi-FI" sz="1800" dirty="0" err="1"/>
              <a:t>Sofala</a:t>
            </a:r>
            <a:r>
              <a:rPr lang="fi-FI" sz="1800" dirty="0"/>
              <a:t> &amp; </a:t>
            </a:r>
            <a:r>
              <a:rPr lang="fi-FI" sz="1800" dirty="0" err="1"/>
              <a:t>Capo</a:t>
            </a:r>
            <a:r>
              <a:rPr lang="fi-FI" sz="1800" dirty="0"/>
              <a:t> </a:t>
            </a:r>
            <a:r>
              <a:rPr lang="fi-FI" sz="1800" dirty="0" err="1"/>
              <a:t>Delgado</a:t>
            </a:r>
            <a:endParaRPr lang="fi-FI" sz="1800" dirty="0"/>
          </a:p>
        </p:txBody>
      </p:sp>
      <p:pic>
        <p:nvPicPr>
          <p:cNvPr id="12292" name="Picture 3" descr="elar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1738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>
            <a:spLocks noGrp="1"/>
          </p:cNvSpPr>
          <p:nvPr>
            <p:ph type="title"/>
          </p:nvPr>
        </p:nvSpPr>
        <p:spPr>
          <a:xfrm>
            <a:off x="2987675" y="404813"/>
            <a:ext cx="5915025" cy="1085850"/>
          </a:xfrm>
        </p:spPr>
        <p:txBody>
          <a:bodyPr/>
          <a:lstStyle/>
          <a:p>
            <a:pPr algn="ctr" eaLnBrk="1" hangingPunct="1"/>
            <a:r>
              <a:rPr lang="en-US" altLang="fi-FI" sz="3200"/>
              <a:t> Adaptability in a very new and different environment?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2273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L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082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C:\Documents and Settings\Omistaja\Omat tiedostot\Omat kuvatiedostot\OLYMPUS Master 2\2008\10\28\PA2801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00213"/>
            <a:ext cx="1517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 descr="C:\Documents and Settings\Omistaja\Omat tiedostot\Omat kuvatiedostot\OLYMPUS Master 2\2008\11\01\PB0102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C:\Documents and Settings\Omistaja\Omat tiedostot\Omat kuvatiedostot\OLYMPUS Master 2\2008\10\28\PA2801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05263"/>
            <a:ext cx="15128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B4186C01-4308-41AD-8138-BA0826AE13B7}" type="slidenum">
              <a:rPr lang="en-US" altLang="fi-FI" smtClean="0"/>
              <a:pPr algn="l" eaLnBrk="1" hangingPunct="1"/>
              <a:t>6</a:t>
            </a:fld>
            <a:endParaRPr lang="en-US" altLang="fi-FI"/>
          </a:p>
        </p:txBody>
      </p:sp>
      <p:sp>
        <p:nvSpPr>
          <p:cNvPr id="13315" name="Sisällön paikkamerkki 5"/>
          <p:cNvSpPr>
            <a:spLocks noGrp="1"/>
          </p:cNvSpPr>
          <p:nvPr>
            <p:ph idx="1"/>
          </p:nvPr>
        </p:nvSpPr>
        <p:spPr>
          <a:xfrm>
            <a:off x="250825" y="2133600"/>
            <a:ext cx="8569325" cy="4398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fi-FI" altLang="fi-FI" sz="1800" dirty="0"/>
              <a:t>LEADER </a:t>
            </a:r>
            <a:r>
              <a:rPr lang="fi-FI" altLang="fi-FI" sz="1800" b="1" dirty="0" err="1"/>
              <a:t>can</a:t>
            </a:r>
            <a:r>
              <a:rPr lang="fi-FI" altLang="fi-FI" sz="1800" b="1" dirty="0"/>
              <a:t> </a:t>
            </a:r>
            <a:r>
              <a:rPr lang="fi-FI" altLang="fi-FI" sz="1800" b="1" dirty="0" err="1"/>
              <a:t>adapt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anywhere</a:t>
            </a:r>
            <a:r>
              <a:rPr lang="fi-FI" altLang="fi-FI" sz="1800" dirty="0"/>
              <a:t>!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dirty="0"/>
              <a:t>In Africa it’s more about </a:t>
            </a:r>
            <a:r>
              <a:rPr lang="en-GB" altLang="fi-FI" sz="1800" b="1" dirty="0"/>
              <a:t>giving access</a:t>
            </a:r>
            <a:r>
              <a:rPr lang="en-GB" altLang="fi-FI" sz="1800" dirty="0"/>
              <a:t>, in Europe about mobilising people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dirty="0"/>
              <a:t>Small funds and grants </a:t>
            </a:r>
            <a:r>
              <a:rPr lang="en-GB" altLang="fi-FI" sz="1800" b="1" dirty="0"/>
              <a:t>don’t attract the corrupted people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dirty="0"/>
              <a:t>Politicians need </a:t>
            </a:r>
            <a:r>
              <a:rPr lang="en-GB" altLang="fi-FI" sz="1800" b="1" dirty="0"/>
              <a:t>concrete development tools to be handed over </a:t>
            </a:r>
            <a:r>
              <a:rPr lang="en-GB" altLang="fi-FI" sz="1800" dirty="0"/>
              <a:t>to people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b="1" dirty="0"/>
              <a:t>Involve everyone</a:t>
            </a:r>
            <a:r>
              <a:rPr lang="en-GB" altLang="fi-FI" sz="1800" dirty="0"/>
              <a:t> in the strategy building process – use the local media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b="1" dirty="0"/>
              <a:t>Capacity building/ training sessions</a:t>
            </a:r>
            <a:r>
              <a:rPr lang="en-GB" altLang="fi-FI" sz="1800" dirty="0"/>
              <a:t> are crucial in the beginning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b="1" dirty="0"/>
              <a:t>Teach by example</a:t>
            </a:r>
            <a:r>
              <a:rPr lang="en-GB" altLang="fi-FI" sz="1800" dirty="0"/>
              <a:t> and good practice rather than long lectures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b="1" dirty="0"/>
              <a:t>Constant monitoring</a:t>
            </a:r>
            <a:r>
              <a:rPr lang="en-GB" altLang="fi-FI" sz="1800" dirty="0"/>
              <a:t> of the projects in a supportive way pays back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dirty="0"/>
              <a:t>Develop </a:t>
            </a:r>
            <a:r>
              <a:rPr lang="en-GB" altLang="fi-FI" sz="1800" b="1" dirty="0"/>
              <a:t>easy-to-use indicators</a:t>
            </a:r>
            <a:r>
              <a:rPr lang="en-GB" altLang="fi-FI" sz="1800" dirty="0"/>
              <a:t> to measure the outcomes and impacts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altLang="fi-FI" sz="1800" dirty="0"/>
              <a:t>If something goes wrong, </a:t>
            </a:r>
            <a:r>
              <a:rPr lang="en-GB" altLang="fi-FI" sz="1800" b="1" dirty="0"/>
              <a:t>the LAG or Managing Authority must intervene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GB" altLang="fi-FI" sz="1800" dirty="0"/>
          </a:p>
          <a:p>
            <a:pPr marL="514350" indent="-514350">
              <a:buFont typeface="Wingdings" pitchFamily="2" charset="2"/>
              <a:buAutoNum type="arabicPeriod"/>
            </a:pPr>
            <a:endParaRPr lang="en-GB" altLang="fi-FI" sz="1800" dirty="0"/>
          </a:p>
          <a:p>
            <a:pPr marL="514350" indent="-514350">
              <a:buFont typeface="Wingdings" pitchFamily="2" charset="2"/>
              <a:buAutoNum type="arabicPeriod"/>
            </a:pPr>
            <a:endParaRPr lang="en-GB" altLang="fi-FI" sz="1800" dirty="0"/>
          </a:p>
          <a:p>
            <a:pPr marL="514350" indent="-514350">
              <a:buFont typeface="Wingdings" pitchFamily="2" charset="2"/>
              <a:buAutoNum type="arabicPeriod"/>
            </a:pPr>
            <a:endParaRPr lang="en-GB" altLang="fi-FI" sz="1800" dirty="0"/>
          </a:p>
        </p:txBody>
      </p:sp>
      <p:pic>
        <p:nvPicPr>
          <p:cNvPr id="13316" name="Picture 3" descr="elar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1738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>
            <a:spLocks noGrp="1"/>
          </p:cNvSpPr>
          <p:nvPr>
            <p:ph type="title"/>
          </p:nvPr>
        </p:nvSpPr>
        <p:spPr>
          <a:xfrm>
            <a:off x="2987675" y="404813"/>
            <a:ext cx="5915025" cy="1085850"/>
          </a:xfrm>
        </p:spPr>
        <p:txBody>
          <a:bodyPr/>
          <a:lstStyle/>
          <a:p>
            <a:pPr algn="ctr" eaLnBrk="1" hangingPunct="1"/>
            <a:r>
              <a:rPr lang="en-US" altLang="fi-FI" sz="3200"/>
              <a:t> The lessons learnt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8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Petri Pappa\Pictures\ib\20120318135025\P3070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etri Pappa\Pictures\2011-08-18\Fotos\P304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775" y="-554038"/>
            <a:ext cx="10623550" cy="79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30687"/>
      </p:ext>
    </p:extLst>
  </p:cSld>
  <p:clrMapOvr>
    <a:masterClrMapping/>
  </p:clrMapOvr>
</p:sld>
</file>

<file path=ppt/theme/theme1.xml><?xml version="1.0" encoding="utf-8"?>
<a:theme xmlns:a="http://schemas.openxmlformats.org/drawingml/2006/main" name="Kohdepiste">
  <a:themeElements>
    <a:clrScheme name="Kohdepis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hdepi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hdepis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C26BBD150F5D746A5DB84C0BAFD4F0E" ma:contentTypeVersion="11" ma:contentTypeDescription="Luo uusi asiakirja." ma:contentTypeScope="" ma:versionID="45987f1f9837268600c51dfbe2d2a9bf">
  <xsd:schema xmlns:xsd="http://www.w3.org/2001/XMLSchema" xmlns:xs="http://www.w3.org/2001/XMLSchema" xmlns:p="http://schemas.microsoft.com/office/2006/metadata/properties" xmlns:ns3="bca28e34-b251-49fa-bf5e-766d9a08c3ec" xmlns:ns4="b138a993-02a4-4968-a447-60b5feab27a1" targetNamespace="http://schemas.microsoft.com/office/2006/metadata/properties" ma:root="true" ma:fieldsID="c3331fe1f7c031d54e81fbf46e27fe83" ns3:_="" ns4:_="">
    <xsd:import namespace="bca28e34-b251-49fa-bf5e-766d9a08c3ec"/>
    <xsd:import namespace="b138a993-02a4-4968-a447-60b5feab27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28e34-b251-49fa-bf5e-766d9a08c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8a993-02a4-4968-a447-60b5feab2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6D1F5-E306-4D9E-B6FD-2C3F3979B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28e34-b251-49fa-bf5e-766d9a08c3ec"/>
    <ds:schemaRef ds:uri="b138a993-02a4-4968-a447-60b5feab2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BDE7C-1571-4A94-921E-B509FFB95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17F4A-49B4-487D-BC07-F8A8071811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1488</TotalTime>
  <Words>536</Words>
  <Application>Microsoft Office PowerPoint</Application>
  <PresentationFormat>Näytössä katseltava diaesitys (4:3)</PresentationFormat>
  <Paragraphs>75</Paragraphs>
  <Slides>13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Kohdepiste</vt:lpstr>
      <vt:lpstr>PowerPoint-esitys</vt:lpstr>
      <vt:lpstr> LEADER road to Africa  </vt:lpstr>
      <vt:lpstr> Conditions for Dissemination  </vt:lpstr>
      <vt:lpstr>PowerPoint-esitys</vt:lpstr>
      <vt:lpstr> Adaptability in a very new and different environment?</vt:lpstr>
      <vt:lpstr> The lessons learnt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Joutsenten reitti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Joutsenten reitti LAG</dc:title>
  <dc:creator>Riikka Nummela</dc:creator>
  <cp:lastModifiedBy>Petri Rinne</cp:lastModifiedBy>
  <cp:revision>135</cp:revision>
  <cp:lastPrinted>2005-04-21T06:11:12Z</cp:lastPrinted>
  <dcterms:created xsi:type="dcterms:W3CDTF">2004-06-10T10:00:52Z</dcterms:created>
  <dcterms:modified xsi:type="dcterms:W3CDTF">2019-11-08T01:07:27Z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0x0101009C26BBD150F5D746A5DB84C0BAFD4F0E</vt:lpwstr>
  </property>
</Properties>
</file>