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8"/>
  </p:notesMasterIdLst>
  <p:sldIdLst>
    <p:sldId id="317" r:id="rId2"/>
    <p:sldId id="318" r:id="rId3"/>
    <p:sldId id="325" r:id="rId4"/>
    <p:sldId id="333" r:id="rId5"/>
    <p:sldId id="334" r:id="rId6"/>
    <p:sldId id="257" r:id="rId7"/>
    <p:sldId id="322" r:id="rId8"/>
    <p:sldId id="323" r:id="rId9"/>
    <p:sldId id="320" r:id="rId10"/>
    <p:sldId id="321" r:id="rId11"/>
    <p:sldId id="308" r:id="rId12"/>
    <p:sldId id="309" r:id="rId13"/>
    <p:sldId id="311" r:id="rId14"/>
    <p:sldId id="312" r:id="rId15"/>
    <p:sldId id="313" r:id="rId16"/>
    <p:sldId id="315" r:id="rId17"/>
    <p:sldId id="314" r:id="rId18"/>
    <p:sldId id="280" r:id="rId19"/>
    <p:sldId id="324" r:id="rId20"/>
    <p:sldId id="326" r:id="rId21"/>
    <p:sldId id="327" r:id="rId22"/>
    <p:sldId id="328" r:id="rId23"/>
    <p:sldId id="331" r:id="rId24"/>
    <p:sldId id="329" r:id="rId25"/>
    <p:sldId id="332" r:id="rId26"/>
    <p:sldId id="330" r:id="rId2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FF"/>
    <a:srgbClr val="00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aximized">
    <p:restoredLeft sz="16012" autoAdjust="0"/>
    <p:restoredTop sz="88688" autoAdjust="0"/>
  </p:normalViewPr>
  <p:slideViewPr>
    <p:cSldViewPr>
      <p:cViewPr>
        <p:scale>
          <a:sx n="85" d="100"/>
          <a:sy n="85" d="100"/>
        </p:scale>
        <p:origin x="-304"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168"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F2D61-D696-4F6E-98BB-9D799C80A23E}" type="datetimeFigureOut">
              <a:rPr lang="pt-PT" smtClean="0"/>
              <a:pPr/>
              <a:t>11/8/19</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4BE01-CCDA-4A28-A20B-2715EA13D8D1}" type="slidenum">
              <a:rPr lang="pt-PT" smtClean="0"/>
              <a:pPr/>
              <a:t>‹#›</a:t>
            </a:fld>
            <a:endParaRPr 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58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104" charset="-128"/>
              <a:cs typeface="ＭＳ Ｐゴシック" pitchFamily="-10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ED753B0-BD1D-0443-82D6-8F5B6A56CD27}" type="slidenum">
              <a:rPr lang="et-EE"/>
              <a:pPr/>
              <a:t>1</a:t>
            </a:fld>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altLang="pt-PT" dirty="0">
              <a:ea typeface="ＭＳ Ｐゴシック" pitchFamily="-103"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66C25D3-1CE1-4EFF-83AF-21A7790107BF}" type="slidenum">
              <a:rPr lang="et-EE" altLang="pt-PT"/>
              <a:pPr/>
              <a:t>14</a:t>
            </a:fld>
            <a:endParaRPr lang="et-EE" alt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92949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altLang="pt-PT" dirty="0">
              <a:ea typeface="ＭＳ Ｐゴシック" pitchFamily="-103"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66C25D3-1CE1-4EFF-83AF-21A7790107BF}" type="slidenum">
              <a:rPr lang="et-EE" altLang="pt-PT"/>
              <a:pPr/>
              <a:t>15</a:t>
            </a:fld>
            <a:endParaRPr lang="et-EE" alt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92949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altLang="pt-PT">
              <a:ea typeface="ＭＳ Ｐゴシック" pitchFamily="-103"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66C25D3-1CE1-4EFF-83AF-21A7790107BF}" type="slidenum">
              <a:rPr lang="et-EE" altLang="pt-PT"/>
              <a:pPr/>
              <a:t>16</a:t>
            </a:fld>
            <a:endParaRPr lang="et-EE" alt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92949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altLang="pt-PT">
              <a:ea typeface="ＭＳ Ｐゴシック" pitchFamily="-103"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66C25D3-1CE1-4EFF-83AF-21A7790107BF}" type="slidenum">
              <a:rPr lang="et-EE" altLang="pt-PT"/>
              <a:pPr/>
              <a:t>17</a:t>
            </a:fld>
            <a:endParaRPr lang="et-EE" alt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92949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pPr eaLnBrk="1" hangingPunct="1">
              <a:spcBef>
                <a:spcPct val="0"/>
              </a:spcBef>
            </a:pPr>
            <a:endParaRPr lang="en-US" altLang="pt-PT" dirty="0">
              <a:ea typeface="ＭＳ Ｐゴシック" pitchFamily="-103" charset="-128"/>
            </a:endParaRPr>
          </a:p>
        </p:txBody>
      </p:sp>
      <p:sp>
        <p:nvSpPr>
          <p:cNvPr id="173060" name="Slide Number Placeholder 3"/>
          <p:cNvSpPr>
            <a:spLocks noGrp="1"/>
          </p:cNvSpPr>
          <p:nvPr>
            <p:ph type="sldNum" sz="quarter" idx="5"/>
          </p:nvPr>
        </p:nvSpPr>
        <p:spPr bwMode="auto">
          <a:noFill/>
          <a:ln>
            <a:miter lim="800000"/>
            <a:headEnd/>
            <a:tailEnd/>
          </a:ln>
        </p:spPr>
        <p:txBody>
          <a:bodyPr/>
          <a:lstStyle/>
          <a:p>
            <a:fld id="{5F857C11-8AE4-4228-A3C4-074CE3EBC144}" type="slidenum">
              <a:rPr lang="et-EE" altLang="pt-PT"/>
              <a:pPr/>
              <a:t>18</a:t>
            </a:fld>
            <a:endParaRPr lang="et-EE" alt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104" charset="-128"/>
              <a:cs typeface="ＭＳ Ｐゴシック" pitchFamily="-10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ED753B0-BD1D-0443-82D6-8F5B6A56CD27}" type="slidenum">
              <a:rPr lang="et-EE"/>
              <a:pPr/>
              <a:t>19</a:t>
            </a:fld>
            <a:endParaRPr lang="et-E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20</a:t>
            </a:fld>
            <a:endParaRPr lang="et-EE">
              <a:latin typeface="Arial" pitchFamily="-10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21</a:t>
            </a:fld>
            <a:endParaRPr lang="et-EE">
              <a:latin typeface="Arial" pitchFamily="-10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22</a:t>
            </a:fld>
            <a:endParaRPr lang="et-EE">
              <a:latin typeface="Arial" pitchFamily="-10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23</a:t>
            </a:fld>
            <a:endParaRPr lang="et-EE">
              <a:latin typeface="Arial" pitchFamily="-10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a:t>
            </a:fld>
            <a:endParaRPr lang="et-EE">
              <a:latin typeface="Arial" pitchFamily="-10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24</a:t>
            </a:fld>
            <a:endParaRPr lang="et-EE">
              <a:latin typeface="Arial" pitchFamily="-10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25</a:t>
            </a:fld>
            <a:endParaRPr lang="et-EE">
              <a:latin typeface="Arial" pitchFamily="-10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26</a:t>
            </a:fld>
            <a:endParaRPr lang="et-EE">
              <a:latin typeface="Arial" pitchFamily="-10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3</a:t>
            </a:fld>
            <a:endParaRPr lang="et-EE">
              <a:latin typeface="Arial" pitchFamily="-10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4</a:t>
            </a:fld>
            <a:endParaRPr lang="et-EE">
              <a:latin typeface="Arial" pitchFamily="-10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a:lstStyle/>
          <a:p>
            <a:pPr marL="273050" indent="-273050" algn="just" eaLnBrk="1" hangingPunct="1">
              <a:buClr>
                <a:srgbClr val="9BBB59"/>
              </a:buClr>
              <a:buFont typeface="Wingdings 2" pitchFamily="-108" charset="2"/>
              <a:buNone/>
            </a:pPr>
            <a:endParaRPr lang="en-US" b="1">
              <a:solidFill>
                <a:srgbClr val="222268"/>
              </a:solidFill>
              <a:ea typeface="ＭＳ Ｐゴシック" pitchFamily="-108" charset="-128"/>
              <a:cs typeface="ＭＳ Ｐゴシック" pitchFamily="-108" charset="-128"/>
            </a:endParaRPr>
          </a:p>
        </p:txBody>
      </p:sp>
      <p:sp>
        <p:nvSpPr>
          <p:cNvPr id="32772" name="Zástupný symbol pro číslo snímku 3"/>
          <p:cNvSpPr>
            <a:spLocks noGrp="1"/>
          </p:cNvSpPr>
          <p:nvPr>
            <p:ph type="sldNum" sz="quarter" idx="5"/>
          </p:nvPr>
        </p:nvSpPr>
        <p:spPr bwMode="auto">
          <a:noFill/>
          <a:ln>
            <a:miter lim="800000"/>
            <a:headEnd/>
            <a:tailEnd/>
          </a:ln>
        </p:spPr>
        <p:txBody>
          <a:bodyPr/>
          <a:lstStyle/>
          <a:p>
            <a:fld id="{62FDB65C-1258-D34B-AFF8-B13DA95CF3C7}" type="slidenum">
              <a:rPr lang="et-EE">
                <a:latin typeface="Arial" pitchFamily="-108" charset="0"/>
              </a:rPr>
              <a:pPr/>
              <a:t>5</a:t>
            </a:fld>
            <a:endParaRPr lang="et-EE">
              <a:latin typeface="Arial" pitchFamily="-10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endParaRPr lang="en-US" altLang="pt-PT">
              <a:ea typeface="ＭＳ Ｐゴシック" pitchFamily="-103"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4A4F695B-7E0C-4CC5-94B1-1ED8358497B1}" type="slidenum">
              <a:rPr lang="et-EE" altLang="pt-PT"/>
              <a:pPr/>
              <a:t>6</a:t>
            </a:fld>
            <a:endParaRPr lang="et-EE" alt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altLang="pt-PT">
              <a:ea typeface="ＭＳ Ｐゴシック" pitchFamily="-103"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66C25D3-1CE1-4EFF-83AF-21A7790107BF}" type="slidenum">
              <a:rPr lang="et-EE" altLang="pt-PT"/>
              <a:pPr/>
              <a:t>11</a:t>
            </a:fld>
            <a:endParaRPr lang="et-EE" alt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92949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altLang="pt-PT">
              <a:ea typeface="ＭＳ Ｐゴシック" pitchFamily="-103"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66C25D3-1CE1-4EFF-83AF-21A7790107BF}" type="slidenum">
              <a:rPr lang="et-EE" altLang="pt-PT"/>
              <a:pPr/>
              <a:t>12</a:t>
            </a:fld>
            <a:endParaRPr lang="et-EE" alt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92949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marL="285750" lvl="0" indent="-285750">
              <a:buFont typeface="Arial" panose="020B0604020202020204" pitchFamily="34" charset="0"/>
              <a:buNone/>
            </a:pPr>
            <a:endParaRPr lang="en-US" sz="2400" dirty="0" smtClean="0">
              <a:solidFill>
                <a:schemeClr val="tx2">
                  <a:lumMod val="50000"/>
                </a:schemeClr>
              </a:solidFill>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66C25D3-1CE1-4EFF-83AF-21A7790107BF}" type="slidenum">
              <a:rPr lang="et-EE" altLang="pt-PT"/>
              <a:pPr/>
              <a:t>13</a:t>
            </a:fld>
            <a:endParaRPr lang="et-EE" altLang="pt-P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92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B26EBF46-DC26-4B76-8E4A-D9DDC28341EE}" type="datetimeFigureOut">
              <a:rPr lang="pt-PT" smtClean="0"/>
              <a:pPr/>
              <a:t>11/8/19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26EBF46-DC26-4B76-8E4A-D9DDC28341EE}" type="datetimeFigureOut">
              <a:rPr lang="pt-PT" smtClean="0"/>
              <a:pPr/>
              <a:t>11/8/19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26EBF46-DC26-4B76-8E4A-D9DDC28341EE}" type="datetimeFigureOut">
              <a:rPr lang="pt-PT" smtClean="0"/>
              <a:pPr/>
              <a:t>11/8/19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26EBF46-DC26-4B76-8E4A-D9DDC28341EE}" type="datetimeFigureOut">
              <a:rPr lang="pt-PT" smtClean="0"/>
              <a:pPr/>
              <a:t>11/8/19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B26EBF46-DC26-4B76-8E4A-D9DDC28341EE}" type="datetimeFigureOut">
              <a:rPr lang="pt-PT" smtClean="0"/>
              <a:pPr/>
              <a:t>11/8/19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B26EBF46-DC26-4B76-8E4A-D9DDC28341EE}" type="datetimeFigureOut">
              <a:rPr lang="pt-PT" smtClean="0"/>
              <a:pPr/>
              <a:t>11/8/19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B26EBF46-DC26-4B76-8E4A-D9DDC28341EE}" type="datetimeFigureOut">
              <a:rPr lang="pt-PT" smtClean="0"/>
              <a:pPr/>
              <a:t>11/8/19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B26EBF46-DC26-4B76-8E4A-D9DDC28341EE}" type="datetimeFigureOut">
              <a:rPr lang="pt-PT" smtClean="0"/>
              <a:pPr/>
              <a:t>11/8/19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26EBF46-DC26-4B76-8E4A-D9DDC28341EE}" type="datetimeFigureOut">
              <a:rPr lang="pt-PT" smtClean="0"/>
              <a:pPr/>
              <a:t>11/8/19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B26EBF46-DC26-4B76-8E4A-D9DDC28341EE}" type="datetimeFigureOut">
              <a:rPr lang="pt-PT" smtClean="0"/>
              <a:pPr/>
              <a:t>11/8/19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B26EBF46-DC26-4B76-8E4A-D9DDC28341EE}" type="datetimeFigureOut">
              <a:rPr lang="pt-PT" smtClean="0"/>
              <a:pPr/>
              <a:t>11/8/19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378D1A6-9BE3-4493-AA7D-31099DA71E34}"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EBF46-DC26-4B76-8E4A-D9DDC28341EE}" type="datetimeFigureOut">
              <a:rPr lang="pt-PT" smtClean="0"/>
              <a:pPr/>
              <a:t>11/8/19</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8D1A6-9BE3-4493-AA7D-31099DA71E34}"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0.pn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5" Type="http://schemas.openxmlformats.org/officeDocument/2006/relationships/image" Target="../media/image7.png"/><Relationship Id="rId6" Type="http://schemas.openxmlformats.org/officeDocument/2006/relationships/image" Target="../media/image8.pdf"/><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10.png"/><Relationship Id="rId7"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1" descr="elard-esitlus-2016-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7652" name="Picture 6" descr="www.emf"/>
          <p:cNvPicPr>
            <a:picLocks noChangeAspect="1"/>
          </p:cNvPicPr>
          <p:nvPr/>
        </p:nvPicPr>
        <p:blipFill>
          <a:blip r:embed="rId4"/>
          <a:srcRect/>
          <a:stretch>
            <a:fillRect/>
          </a:stretch>
        </p:blipFill>
        <p:spPr bwMode="auto">
          <a:xfrm>
            <a:off x="8177213" y="6638925"/>
            <a:ext cx="801687" cy="103188"/>
          </a:xfrm>
          <a:prstGeom prst="rect">
            <a:avLst/>
          </a:prstGeom>
          <a:noFill/>
          <a:ln w="9525">
            <a:noFill/>
            <a:miter lim="800000"/>
            <a:headEnd/>
            <a:tailEnd/>
          </a:ln>
        </p:spPr>
      </p:pic>
      <p:pic>
        <p:nvPicPr>
          <p:cNvPr id="27653" name="Picture 14" descr="elad-lipp.emf"/>
          <p:cNvPicPr>
            <a:picLocks noChangeAspect="1"/>
          </p:cNvPicPr>
          <p:nvPr/>
        </p:nvPicPr>
        <p:blipFill>
          <a:blip r:embed="rId5"/>
          <a:srcRect/>
          <a:stretch>
            <a:fillRect/>
          </a:stretch>
        </p:blipFill>
        <p:spPr bwMode="auto">
          <a:xfrm>
            <a:off x="8120063" y="6237288"/>
            <a:ext cx="915987" cy="381000"/>
          </a:xfrm>
          <a:prstGeom prst="rect">
            <a:avLst/>
          </a:prstGeom>
          <a:noFill/>
          <a:ln w="9525">
            <a:noFill/>
            <a:miter lim="800000"/>
            <a:headEnd/>
            <a:tailEnd/>
          </a:ln>
        </p:spPr>
      </p:pic>
      <p:pic>
        <p:nvPicPr>
          <p:cNvPr id="27655" name="Imagem 7"/>
          <p:cNvPicPr>
            <a:picLocks noChangeAspect="1" noChangeArrowheads="1"/>
          </p:cNvPicPr>
          <p:nvPr/>
        </p:nvPicPr>
        <p:blipFill>
          <a:blip r:embed="rId6"/>
          <a:srcRect l="3423" t="15855" r="3716" b="32750"/>
          <a:stretch>
            <a:fillRect/>
          </a:stretch>
        </p:blipFill>
        <p:spPr bwMode="auto">
          <a:xfrm>
            <a:off x="1187454" y="4771"/>
            <a:ext cx="7129463" cy="839787"/>
          </a:xfrm>
          <a:prstGeom prst="rect">
            <a:avLst/>
          </a:prstGeom>
          <a:noFill/>
          <a:ln w="9525">
            <a:noFill/>
            <a:miter lim="800000"/>
            <a:headEnd/>
            <a:tailEnd/>
          </a:ln>
        </p:spPr>
      </p:pic>
      <p:sp>
        <p:nvSpPr>
          <p:cNvPr id="10" name="Rectangle 6"/>
          <p:cNvSpPr>
            <a:spLocks noChangeArrowheads="1"/>
          </p:cNvSpPr>
          <p:nvPr/>
        </p:nvSpPr>
        <p:spPr bwMode="auto">
          <a:xfrm>
            <a:off x="990600" y="2895600"/>
            <a:ext cx="7848600" cy="1371600"/>
          </a:xfrm>
          <a:prstGeom prst="rect">
            <a:avLst/>
          </a:prstGeom>
          <a:noFill/>
          <a:ln w="9525">
            <a:noFill/>
            <a:miter lim="800000"/>
            <a:headEnd/>
            <a:tailEnd/>
          </a:ln>
        </p:spPr>
        <p:txBody>
          <a:bodyPr anchor="ctr">
            <a:prstTxWarp prst="textNoShape">
              <a:avLst/>
            </a:prstTxWarp>
          </a:bodyPr>
          <a:lstStyle/>
          <a:p>
            <a:pPr algn="ctr"/>
            <a:r>
              <a:rPr lang="et-EE" sz="4800" dirty="0">
                <a:solidFill>
                  <a:srgbClr val="000066"/>
                </a:solidFill>
              </a:rPr>
              <a:t>ELARD</a:t>
            </a:r>
            <a:endParaRPr lang="et-EE" sz="4800" dirty="0" smtClean="0">
              <a:solidFill>
                <a:srgbClr val="000066"/>
              </a:solidFill>
            </a:endParaRPr>
          </a:p>
          <a:p>
            <a:pPr algn="ctr"/>
            <a:r>
              <a:rPr lang="en-US" sz="4800" dirty="0" smtClean="0">
                <a:solidFill>
                  <a:srgbClr val="000066"/>
                </a:solidFill>
              </a:rPr>
              <a:t>LEADER/CLLD seminar at European Rural Parliament  </a:t>
            </a:r>
          </a:p>
          <a:p>
            <a:pPr algn="ctr"/>
            <a:endParaRPr lang="en-US" sz="3200" dirty="0" smtClean="0">
              <a:solidFill>
                <a:srgbClr val="000066"/>
              </a:solidFill>
            </a:endParaRPr>
          </a:p>
        </p:txBody>
      </p:sp>
      <p:pic>
        <p:nvPicPr>
          <p:cNvPr id="8" name="Picture 7" descr="logod-09-2019.jpg"/>
          <p:cNvPicPr>
            <a:picLocks noChangeAspect="1"/>
          </p:cNvPicPr>
          <p:nvPr/>
        </p:nvPicPr>
        <p:blipFill>
          <a:blip r:embed="rId7"/>
          <a:stretch>
            <a:fillRect/>
          </a:stretch>
        </p:blipFill>
        <p:spPr>
          <a:xfrm>
            <a:off x="1295400" y="6020816"/>
            <a:ext cx="7848600" cy="837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object 44"/>
          <p:cNvSpPr>
            <a:spLocks noChangeArrowheads="1"/>
          </p:cNvSpPr>
          <p:nvPr/>
        </p:nvSpPr>
        <p:spPr bwMode="auto">
          <a:xfrm>
            <a:off x="2454275" y="2586038"/>
            <a:ext cx="1908175" cy="2976562"/>
          </a:xfrm>
          <a:custGeom>
            <a:avLst/>
            <a:gdLst>
              <a:gd name="T0" fmla="*/ 0 w 1909293"/>
              <a:gd name="T1" fmla="*/ 0 h 2976889"/>
              <a:gd name="T2" fmla="*/ 1909293 w 1909293"/>
              <a:gd name="T3" fmla="*/ 2976889 h 2976889"/>
            </a:gdLst>
            <a:ahLst/>
            <a:cxnLst/>
            <a:rect l="T0" t="T1" r="T2" b="T3"/>
            <a:pathLst>
              <a:path w="1909293" h="2976889">
                <a:moveTo>
                  <a:pt x="1535176" y="0"/>
                </a:moveTo>
                <a:lnTo>
                  <a:pt x="50926" y="1118489"/>
                </a:lnTo>
                <a:lnTo>
                  <a:pt x="0" y="2976245"/>
                </a:lnTo>
                <a:lnTo>
                  <a:pt x="63041" y="2976889"/>
                </a:lnTo>
                <a:lnTo>
                  <a:pt x="125906" y="2975405"/>
                </a:lnTo>
                <a:lnTo>
                  <a:pt x="188543" y="2971807"/>
                </a:lnTo>
                <a:lnTo>
                  <a:pt x="250903" y="2966111"/>
                </a:lnTo>
                <a:lnTo>
                  <a:pt x="312933" y="2958334"/>
                </a:lnTo>
                <a:lnTo>
                  <a:pt x="374585" y="2948490"/>
                </a:lnTo>
                <a:lnTo>
                  <a:pt x="435805" y="2936597"/>
                </a:lnTo>
                <a:lnTo>
                  <a:pt x="496545" y="2922669"/>
                </a:lnTo>
                <a:lnTo>
                  <a:pt x="556753" y="2906722"/>
                </a:lnTo>
                <a:lnTo>
                  <a:pt x="616378" y="2888773"/>
                </a:lnTo>
                <a:lnTo>
                  <a:pt x="675370" y="2868837"/>
                </a:lnTo>
                <a:lnTo>
                  <a:pt x="733677" y="2846930"/>
                </a:lnTo>
                <a:lnTo>
                  <a:pt x="791250" y="2823068"/>
                </a:lnTo>
                <a:lnTo>
                  <a:pt x="848037" y="2797266"/>
                </a:lnTo>
                <a:lnTo>
                  <a:pt x="903987" y="2769540"/>
                </a:lnTo>
                <a:lnTo>
                  <a:pt x="959051" y="2739907"/>
                </a:lnTo>
                <a:lnTo>
                  <a:pt x="1013176" y="2708381"/>
                </a:lnTo>
                <a:lnTo>
                  <a:pt x="1066312" y="2674979"/>
                </a:lnTo>
                <a:lnTo>
                  <a:pt x="1118409" y="2639717"/>
                </a:lnTo>
                <a:lnTo>
                  <a:pt x="1169416" y="2602611"/>
                </a:lnTo>
                <a:lnTo>
                  <a:pt x="1287429" y="2505974"/>
                </a:lnTo>
                <a:lnTo>
                  <a:pt x="1395509" y="2401791"/>
                </a:lnTo>
                <a:lnTo>
                  <a:pt x="1493562" y="2290732"/>
                </a:lnTo>
                <a:lnTo>
                  <a:pt x="1581493" y="2173467"/>
                </a:lnTo>
                <a:lnTo>
                  <a:pt x="1659209" y="2050667"/>
                </a:lnTo>
                <a:lnTo>
                  <a:pt x="1726615" y="1923000"/>
                </a:lnTo>
                <a:lnTo>
                  <a:pt x="1783619" y="1791137"/>
                </a:lnTo>
                <a:lnTo>
                  <a:pt x="1830124" y="1655749"/>
                </a:lnTo>
                <a:lnTo>
                  <a:pt x="1866039" y="1517506"/>
                </a:lnTo>
                <a:lnTo>
                  <a:pt x="1891268" y="1377076"/>
                </a:lnTo>
                <a:lnTo>
                  <a:pt x="1905717" y="1235132"/>
                </a:lnTo>
                <a:lnTo>
                  <a:pt x="1909293" y="1092342"/>
                </a:lnTo>
                <a:lnTo>
                  <a:pt x="1901902" y="949376"/>
                </a:lnTo>
                <a:lnTo>
                  <a:pt x="1883449" y="806906"/>
                </a:lnTo>
                <a:lnTo>
                  <a:pt x="1853840" y="665601"/>
                </a:lnTo>
                <a:lnTo>
                  <a:pt x="1812982" y="526130"/>
                </a:lnTo>
                <a:lnTo>
                  <a:pt x="1760781" y="389165"/>
                </a:lnTo>
                <a:lnTo>
                  <a:pt x="1697142" y="255374"/>
                </a:lnTo>
                <a:lnTo>
                  <a:pt x="1621972" y="125429"/>
                </a:lnTo>
                <a:lnTo>
                  <a:pt x="1535176" y="0"/>
                </a:lnTo>
                <a:close/>
              </a:path>
            </a:pathLst>
          </a:custGeom>
          <a:solidFill>
            <a:srgbClr val="7DAFDE"/>
          </a:solidFill>
          <a:ln w="9525">
            <a:noFill/>
            <a:miter lim="800000"/>
            <a:headEnd/>
            <a:tailEnd/>
          </a:ln>
        </p:spPr>
        <p:txBody>
          <a:bodyPr lIns="0" tIns="0" rIns="0" bIns="0">
            <a:prstTxWarp prst="textNoShape">
              <a:avLst/>
            </a:prstTxWarp>
          </a:bodyPr>
          <a:lstStyle/>
          <a:p>
            <a:endParaRPr lang="en-US"/>
          </a:p>
        </p:txBody>
      </p:sp>
      <p:sp>
        <p:nvSpPr>
          <p:cNvPr id="40963" name="object 45"/>
          <p:cNvSpPr>
            <a:spLocks noChangeArrowheads="1"/>
          </p:cNvSpPr>
          <p:nvPr/>
        </p:nvSpPr>
        <p:spPr bwMode="auto">
          <a:xfrm>
            <a:off x="787400" y="3709988"/>
            <a:ext cx="1484313" cy="1857375"/>
          </a:xfrm>
          <a:custGeom>
            <a:avLst/>
            <a:gdLst>
              <a:gd name="T0" fmla="*/ 0 w 1484249"/>
              <a:gd name="T1" fmla="*/ 0 h 1857755"/>
              <a:gd name="T2" fmla="*/ 1484249 w 1484249"/>
              <a:gd name="T3" fmla="*/ 1857755 h 1857755"/>
            </a:gdLst>
            <a:ahLst/>
            <a:cxnLst/>
            <a:rect l="T0" t="T1" r="T2" b="T3"/>
            <a:pathLst>
              <a:path w="1484249" h="1857755">
                <a:moveTo>
                  <a:pt x="1433321" y="1857755"/>
                </a:moveTo>
                <a:lnTo>
                  <a:pt x="1484249" y="0"/>
                </a:lnTo>
                <a:lnTo>
                  <a:pt x="0" y="1118489"/>
                </a:lnTo>
                <a:lnTo>
                  <a:pt x="52441" y="1184875"/>
                </a:lnTo>
                <a:lnTo>
                  <a:pt x="107577" y="1248511"/>
                </a:lnTo>
                <a:lnTo>
                  <a:pt x="165297" y="1309340"/>
                </a:lnTo>
                <a:lnTo>
                  <a:pt x="225489" y="1367304"/>
                </a:lnTo>
                <a:lnTo>
                  <a:pt x="288041" y="1422344"/>
                </a:lnTo>
                <a:lnTo>
                  <a:pt x="352840" y="1474403"/>
                </a:lnTo>
                <a:lnTo>
                  <a:pt x="419775" y="1523422"/>
                </a:lnTo>
                <a:lnTo>
                  <a:pt x="488733" y="1569345"/>
                </a:lnTo>
                <a:lnTo>
                  <a:pt x="559604" y="1612112"/>
                </a:lnTo>
                <a:lnTo>
                  <a:pt x="632274" y="1651666"/>
                </a:lnTo>
                <a:lnTo>
                  <a:pt x="706631" y="1687950"/>
                </a:lnTo>
                <a:lnTo>
                  <a:pt x="782565" y="1720904"/>
                </a:lnTo>
                <a:lnTo>
                  <a:pt x="859962" y="1750472"/>
                </a:lnTo>
                <a:lnTo>
                  <a:pt x="938711" y="1776596"/>
                </a:lnTo>
                <a:lnTo>
                  <a:pt x="1018700" y="1799216"/>
                </a:lnTo>
                <a:lnTo>
                  <a:pt x="1099817" y="1818277"/>
                </a:lnTo>
                <a:lnTo>
                  <a:pt x="1181949" y="1833719"/>
                </a:lnTo>
                <a:lnTo>
                  <a:pt x="1264985" y="1845485"/>
                </a:lnTo>
                <a:lnTo>
                  <a:pt x="1348814" y="1853516"/>
                </a:lnTo>
                <a:lnTo>
                  <a:pt x="1433321" y="1857755"/>
                </a:lnTo>
                <a:close/>
              </a:path>
            </a:pathLst>
          </a:custGeom>
          <a:solidFill>
            <a:srgbClr val="FFC000"/>
          </a:solidFill>
          <a:ln w="9525">
            <a:noFill/>
            <a:miter lim="800000"/>
            <a:headEnd/>
            <a:tailEnd/>
          </a:ln>
        </p:spPr>
        <p:txBody>
          <a:bodyPr lIns="0" tIns="0" rIns="0" bIns="0">
            <a:prstTxWarp prst="textNoShape">
              <a:avLst/>
            </a:prstTxWarp>
          </a:bodyPr>
          <a:lstStyle/>
          <a:p>
            <a:endParaRPr lang="en-US"/>
          </a:p>
        </p:txBody>
      </p:sp>
      <p:sp>
        <p:nvSpPr>
          <p:cNvPr id="40964" name="object 46"/>
          <p:cNvSpPr>
            <a:spLocks noChangeArrowheads="1"/>
          </p:cNvSpPr>
          <p:nvPr/>
        </p:nvSpPr>
        <p:spPr bwMode="auto">
          <a:xfrm>
            <a:off x="465138" y="1752600"/>
            <a:ext cx="1909762" cy="2976563"/>
          </a:xfrm>
          <a:custGeom>
            <a:avLst/>
            <a:gdLst>
              <a:gd name="T0" fmla="*/ 0 w 1909410"/>
              <a:gd name="T1" fmla="*/ 0 h 2976779"/>
              <a:gd name="T2" fmla="*/ 1909410 w 1909410"/>
              <a:gd name="T3" fmla="*/ 2976779 h 2976779"/>
            </a:gdLst>
            <a:ahLst/>
            <a:cxnLst/>
            <a:rect l="T0" t="T1" r="T2" b="T3"/>
            <a:pathLst>
              <a:path w="1909410" h="2976779">
                <a:moveTo>
                  <a:pt x="374170" y="2976779"/>
                </a:moveTo>
                <a:lnTo>
                  <a:pt x="1858356" y="1858417"/>
                </a:lnTo>
                <a:lnTo>
                  <a:pt x="1909410" y="661"/>
                </a:lnTo>
                <a:lnTo>
                  <a:pt x="1846350" y="0"/>
                </a:lnTo>
                <a:lnTo>
                  <a:pt x="1783469" y="1470"/>
                </a:lnTo>
                <a:lnTo>
                  <a:pt x="1720817" y="5058"/>
                </a:lnTo>
                <a:lnTo>
                  <a:pt x="1658445" y="10745"/>
                </a:lnTo>
                <a:lnTo>
                  <a:pt x="1596404" y="18517"/>
                </a:lnTo>
                <a:lnTo>
                  <a:pt x="1534744" y="28356"/>
                </a:lnTo>
                <a:lnTo>
                  <a:pt x="1473516" y="40247"/>
                </a:lnTo>
                <a:lnTo>
                  <a:pt x="1412770" y="54174"/>
                </a:lnTo>
                <a:lnTo>
                  <a:pt x="1352559" y="70120"/>
                </a:lnTo>
                <a:lnTo>
                  <a:pt x="1292931" y="88069"/>
                </a:lnTo>
                <a:lnTo>
                  <a:pt x="1233939" y="108005"/>
                </a:lnTo>
                <a:lnTo>
                  <a:pt x="1175632" y="129912"/>
                </a:lnTo>
                <a:lnTo>
                  <a:pt x="1118062" y="153773"/>
                </a:lnTo>
                <a:lnTo>
                  <a:pt x="1061279" y="179573"/>
                </a:lnTo>
                <a:lnTo>
                  <a:pt x="1005334" y="207294"/>
                </a:lnTo>
                <a:lnTo>
                  <a:pt x="950278" y="236922"/>
                </a:lnTo>
                <a:lnTo>
                  <a:pt x="896162" y="268439"/>
                </a:lnTo>
                <a:lnTo>
                  <a:pt x="843035" y="301830"/>
                </a:lnTo>
                <a:lnTo>
                  <a:pt x="790950" y="337079"/>
                </a:lnTo>
                <a:lnTo>
                  <a:pt x="739956" y="374168"/>
                </a:lnTo>
                <a:lnTo>
                  <a:pt x="621933" y="470822"/>
                </a:lnTo>
                <a:lnTo>
                  <a:pt x="513843" y="575019"/>
                </a:lnTo>
                <a:lnTo>
                  <a:pt x="415782" y="686088"/>
                </a:lnTo>
                <a:lnTo>
                  <a:pt x="327842" y="803360"/>
                </a:lnTo>
                <a:lnTo>
                  <a:pt x="250117" y="926166"/>
                </a:lnTo>
                <a:lnTo>
                  <a:pt x="182703" y="1053835"/>
                </a:lnTo>
                <a:lnTo>
                  <a:pt x="125693" y="1185698"/>
                </a:lnTo>
                <a:lnTo>
                  <a:pt x="79181" y="1321084"/>
                </a:lnTo>
                <a:lnTo>
                  <a:pt x="43262" y="1459325"/>
                </a:lnTo>
                <a:lnTo>
                  <a:pt x="18029" y="1599750"/>
                </a:lnTo>
                <a:lnTo>
                  <a:pt x="3577" y="1741690"/>
                </a:lnTo>
                <a:lnTo>
                  <a:pt x="0" y="1884474"/>
                </a:lnTo>
                <a:lnTo>
                  <a:pt x="7391" y="2027433"/>
                </a:lnTo>
                <a:lnTo>
                  <a:pt x="25846" y="2169897"/>
                </a:lnTo>
                <a:lnTo>
                  <a:pt x="55458" y="2311196"/>
                </a:lnTo>
                <a:lnTo>
                  <a:pt x="96321" y="2450661"/>
                </a:lnTo>
                <a:lnTo>
                  <a:pt x="148530" y="2587622"/>
                </a:lnTo>
                <a:lnTo>
                  <a:pt x="212178" y="2721408"/>
                </a:lnTo>
                <a:lnTo>
                  <a:pt x="287360" y="2851351"/>
                </a:lnTo>
                <a:lnTo>
                  <a:pt x="374170" y="2976779"/>
                </a:lnTo>
                <a:close/>
              </a:path>
            </a:pathLst>
          </a:custGeom>
          <a:solidFill>
            <a:srgbClr val="FF8585"/>
          </a:solidFill>
          <a:ln w="9525">
            <a:noFill/>
            <a:miter lim="800000"/>
            <a:headEnd/>
            <a:tailEnd/>
          </a:ln>
        </p:spPr>
        <p:txBody>
          <a:bodyPr lIns="0" tIns="0" rIns="0" bIns="0">
            <a:prstTxWarp prst="textNoShape">
              <a:avLst/>
            </a:prstTxWarp>
          </a:bodyPr>
          <a:lstStyle/>
          <a:p>
            <a:endParaRPr lang="en-US"/>
          </a:p>
        </p:txBody>
      </p:sp>
      <p:sp>
        <p:nvSpPr>
          <p:cNvPr id="40965" name="object 47"/>
          <p:cNvSpPr>
            <a:spLocks noChangeArrowheads="1"/>
          </p:cNvSpPr>
          <p:nvPr/>
        </p:nvSpPr>
        <p:spPr bwMode="auto">
          <a:xfrm>
            <a:off x="2416175" y="1571625"/>
            <a:ext cx="1484313" cy="1857375"/>
          </a:xfrm>
          <a:custGeom>
            <a:avLst/>
            <a:gdLst>
              <a:gd name="T0" fmla="*/ 0 w 1484249"/>
              <a:gd name="T1" fmla="*/ 0 h 1857755"/>
              <a:gd name="T2" fmla="*/ 1484249 w 1484249"/>
              <a:gd name="T3" fmla="*/ 1857755 h 1857755"/>
            </a:gdLst>
            <a:ahLst/>
            <a:cxnLst/>
            <a:rect l="T0" t="T1" r="T2" b="T3"/>
            <a:pathLst>
              <a:path w="1484249" h="1857755">
                <a:moveTo>
                  <a:pt x="51053" y="0"/>
                </a:moveTo>
                <a:lnTo>
                  <a:pt x="0" y="1857755"/>
                </a:lnTo>
                <a:lnTo>
                  <a:pt x="1484249" y="739266"/>
                </a:lnTo>
                <a:lnTo>
                  <a:pt x="1431809" y="672880"/>
                </a:lnTo>
                <a:lnTo>
                  <a:pt x="1376674" y="609244"/>
                </a:lnTo>
                <a:lnTo>
                  <a:pt x="1318955" y="548415"/>
                </a:lnTo>
                <a:lnTo>
                  <a:pt x="1258765" y="490451"/>
                </a:lnTo>
                <a:lnTo>
                  <a:pt x="1196214" y="435411"/>
                </a:lnTo>
                <a:lnTo>
                  <a:pt x="1131417" y="383352"/>
                </a:lnTo>
                <a:lnTo>
                  <a:pt x="1064484" y="334333"/>
                </a:lnTo>
                <a:lnTo>
                  <a:pt x="995528" y="288410"/>
                </a:lnTo>
                <a:lnTo>
                  <a:pt x="924661" y="245643"/>
                </a:lnTo>
                <a:lnTo>
                  <a:pt x="851995" y="206089"/>
                </a:lnTo>
                <a:lnTo>
                  <a:pt x="777642" y="169805"/>
                </a:lnTo>
                <a:lnTo>
                  <a:pt x="701714" y="136851"/>
                </a:lnTo>
                <a:lnTo>
                  <a:pt x="624324" y="107283"/>
                </a:lnTo>
                <a:lnTo>
                  <a:pt x="545583" y="81159"/>
                </a:lnTo>
                <a:lnTo>
                  <a:pt x="465603" y="58539"/>
                </a:lnTo>
                <a:lnTo>
                  <a:pt x="384498" y="39478"/>
                </a:lnTo>
                <a:lnTo>
                  <a:pt x="302378" y="24036"/>
                </a:lnTo>
                <a:lnTo>
                  <a:pt x="219356" y="12270"/>
                </a:lnTo>
                <a:lnTo>
                  <a:pt x="135543" y="4239"/>
                </a:lnTo>
                <a:lnTo>
                  <a:pt x="51053" y="0"/>
                </a:lnTo>
                <a:close/>
              </a:path>
            </a:pathLst>
          </a:custGeom>
          <a:solidFill>
            <a:srgbClr val="96C677"/>
          </a:solidFill>
          <a:ln w="9525">
            <a:noFill/>
            <a:miter lim="800000"/>
            <a:headEnd/>
            <a:tailEnd/>
          </a:ln>
        </p:spPr>
        <p:txBody>
          <a:bodyPr lIns="0" tIns="0" rIns="0" bIns="0">
            <a:prstTxWarp prst="textNoShape">
              <a:avLst/>
            </a:prstTxWarp>
          </a:bodyPr>
          <a:lstStyle/>
          <a:p>
            <a:pPr algn="r">
              <a:lnSpc>
                <a:spcPct val="102000"/>
              </a:lnSpc>
              <a:spcBef>
                <a:spcPts val="1525"/>
              </a:spcBef>
            </a:pPr>
            <a:r>
              <a:rPr lang="en-US" b="1">
                <a:latin typeface="Calibri" pitchFamily="-105" charset="0"/>
                <a:ea typeface="Calibri" pitchFamily="-105" charset="0"/>
                <a:cs typeface="Calibri" pitchFamily="-105" charset="0"/>
              </a:rPr>
              <a:t>4</a:t>
            </a:r>
            <a:endParaRPr lang="en-US">
              <a:latin typeface="Calibri" pitchFamily="-105" charset="0"/>
              <a:ea typeface="Calibri" pitchFamily="-105" charset="0"/>
              <a:cs typeface="Calibri" pitchFamily="-105" charset="0"/>
            </a:endParaRPr>
          </a:p>
        </p:txBody>
      </p:sp>
      <p:sp>
        <p:nvSpPr>
          <p:cNvPr id="40966" name="object 48"/>
          <p:cNvSpPr>
            <a:spLocks noChangeArrowheads="1"/>
          </p:cNvSpPr>
          <p:nvPr/>
        </p:nvSpPr>
        <p:spPr bwMode="auto">
          <a:xfrm>
            <a:off x="381000" y="5776913"/>
            <a:ext cx="127000" cy="127000"/>
          </a:xfrm>
          <a:custGeom>
            <a:avLst/>
            <a:gdLst>
              <a:gd name="T0" fmla="*/ 0 w 126492"/>
              <a:gd name="T1" fmla="*/ 0 h 126492"/>
              <a:gd name="T2" fmla="*/ 126492 w 126492"/>
              <a:gd name="T3" fmla="*/ 126492 h 126492"/>
            </a:gdLst>
            <a:ahLst/>
            <a:cxnLst/>
            <a:rect l="T0" t="T1" r="T2" b="T3"/>
            <a:pathLst>
              <a:path w="126492" h="126492">
                <a:moveTo>
                  <a:pt x="0" y="126492"/>
                </a:moveTo>
                <a:lnTo>
                  <a:pt x="126492" y="126492"/>
                </a:lnTo>
                <a:lnTo>
                  <a:pt x="126492" y="0"/>
                </a:lnTo>
                <a:lnTo>
                  <a:pt x="0" y="0"/>
                </a:lnTo>
                <a:lnTo>
                  <a:pt x="0" y="126492"/>
                </a:lnTo>
                <a:close/>
              </a:path>
            </a:pathLst>
          </a:custGeom>
          <a:solidFill>
            <a:srgbClr val="7DAFDE"/>
          </a:solidFill>
          <a:ln w="9525">
            <a:noFill/>
            <a:miter lim="800000"/>
            <a:headEnd/>
            <a:tailEnd/>
          </a:ln>
        </p:spPr>
        <p:txBody>
          <a:bodyPr lIns="0" tIns="0" rIns="0" bIns="0">
            <a:prstTxWarp prst="textNoShape">
              <a:avLst/>
            </a:prstTxWarp>
          </a:bodyPr>
          <a:lstStyle/>
          <a:p>
            <a:endParaRPr lang="en-US"/>
          </a:p>
        </p:txBody>
      </p:sp>
      <p:sp>
        <p:nvSpPr>
          <p:cNvPr id="40967" name="object 49"/>
          <p:cNvSpPr>
            <a:spLocks noChangeArrowheads="1"/>
          </p:cNvSpPr>
          <p:nvPr/>
        </p:nvSpPr>
        <p:spPr bwMode="auto">
          <a:xfrm>
            <a:off x="1428750" y="5776913"/>
            <a:ext cx="125413" cy="127000"/>
          </a:xfrm>
          <a:custGeom>
            <a:avLst/>
            <a:gdLst>
              <a:gd name="T0" fmla="*/ 0 w 124968"/>
              <a:gd name="T1" fmla="*/ 0 h 126492"/>
              <a:gd name="T2" fmla="*/ 124968 w 124968"/>
              <a:gd name="T3" fmla="*/ 126492 h 126492"/>
            </a:gdLst>
            <a:ahLst/>
            <a:cxnLst/>
            <a:rect l="T0" t="T1" r="T2" b="T3"/>
            <a:pathLst>
              <a:path w="124968" h="126492">
                <a:moveTo>
                  <a:pt x="0" y="126492"/>
                </a:moveTo>
                <a:lnTo>
                  <a:pt x="124968" y="126492"/>
                </a:lnTo>
                <a:lnTo>
                  <a:pt x="124968" y="0"/>
                </a:lnTo>
                <a:lnTo>
                  <a:pt x="0" y="0"/>
                </a:lnTo>
                <a:lnTo>
                  <a:pt x="0" y="126492"/>
                </a:lnTo>
                <a:close/>
              </a:path>
            </a:pathLst>
          </a:custGeom>
          <a:solidFill>
            <a:srgbClr val="FFC000"/>
          </a:solidFill>
          <a:ln w="9525">
            <a:noFill/>
            <a:miter lim="800000"/>
            <a:headEnd/>
            <a:tailEnd/>
          </a:ln>
        </p:spPr>
        <p:txBody>
          <a:bodyPr lIns="0" tIns="0" rIns="0" bIns="0">
            <a:prstTxWarp prst="textNoShape">
              <a:avLst/>
            </a:prstTxWarp>
          </a:bodyPr>
          <a:lstStyle/>
          <a:p>
            <a:endParaRPr lang="en-US"/>
          </a:p>
        </p:txBody>
      </p:sp>
      <p:sp>
        <p:nvSpPr>
          <p:cNvPr id="40968" name="object 50"/>
          <p:cNvSpPr>
            <a:spLocks noChangeArrowheads="1"/>
          </p:cNvSpPr>
          <p:nvPr/>
        </p:nvSpPr>
        <p:spPr bwMode="auto">
          <a:xfrm>
            <a:off x="2478088" y="5776913"/>
            <a:ext cx="125412" cy="127000"/>
          </a:xfrm>
          <a:custGeom>
            <a:avLst/>
            <a:gdLst>
              <a:gd name="T0" fmla="*/ 0 w 124968"/>
              <a:gd name="T1" fmla="*/ 0 h 126492"/>
              <a:gd name="T2" fmla="*/ 124968 w 124968"/>
              <a:gd name="T3" fmla="*/ 126492 h 126492"/>
            </a:gdLst>
            <a:ahLst/>
            <a:cxnLst/>
            <a:rect l="T0" t="T1" r="T2" b="T3"/>
            <a:pathLst>
              <a:path w="124968" h="126492">
                <a:moveTo>
                  <a:pt x="0" y="126492"/>
                </a:moveTo>
                <a:lnTo>
                  <a:pt x="124968" y="126492"/>
                </a:lnTo>
                <a:lnTo>
                  <a:pt x="124968" y="0"/>
                </a:lnTo>
                <a:lnTo>
                  <a:pt x="0" y="0"/>
                </a:lnTo>
                <a:lnTo>
                  <a:pt x="0" y="126492"/>
                </a:lnTo>
                <a:close/>
              </a:path>
            </a:pathLst>
          </a:custGeom>
          <a:solidFill>
            <a:srgbClr val="FF8585"/>
          </a:solidFill>
          <a:ln w="9525">
            <a:noFill/>
            <a:miter lim="800000"/>
            <a:headEnd/>
            <a:tailEnd/>
          </a:ln>
        </p:spPr>
        <p:txBody>
          <a:bodyPr lIns="0" tIns="0" rIns="0" bIns="0">
            <a:prstTxWarp prst="textNoShape">
              <a:avLst/>
            </a:prstTxWarp>
          </a:bodyPr>
          <a:lstStyle/>
          <a:p>
            <a:endParaRPr lang="en-US"/>
          </a:p>
        </p:txBody>
      </p:sp>
      <p:sp>
        <p:nvSpPr>
          <p:cNvPr id="40969" name="object 51"/>
          <p:cNvSpPr>
            <a:spLocks noChangeArrowheads="1"/>
          </p:cNvSpPr>
          <p:nvPr/>
        </p:nvSpPr>
        <p:spPr bwMode="auto">
          <a:xfrm>
            <a:off x="3524250" y="5776913"/>
            <a:ext cx="127000" cy="127000"/>
          </a:xfrm>
          <a:custGeom>
            <a:avLst/>
            <a:gdLst>
              <a:gd name="T0" fmla="*/ 0 w 126491"/>
              <a:gd name="T1" fmla="*/ 0 h 126492"/>
              <a:gd name="T2" fmla="*/ 126491 w 126491"/>
              <a:gd name="T3" fmla="*/ 126492 h 126492"/>
            </a:gdLst>
            <a:ahLst/>
            <a:cxnLst/>
            <a:rect l="T0" t="T1" r="T2" b="T3"/>
            <a:pathLst>
              <a:path w="126491" h="126492">
                <a:moveTo>
                  <a:pt x="0" y="126492"/>
                </a:moveTo>
                <a:lnTo>
                  <a:pt x="126491" y="126492"/>
                </a:lnTo>
                <a:lnTo>
                  <a:pt x="126491" y="0"/>
                </a:lnTo>
                <a:lnTo>
                  <a:pt x="0" y="0"/>
                </a:lnTo>
                <a:lnTo>
                  <a:pt x="0" y="126492"/>
                </a:lnTo>
                <a:close/>
              </a:path>
            </a:pathLst>
          </a:custGeom>
          <a:solidFill>
            <a:srgbClr val="96C677"/>
          </a:solidFill>
          <a:ln w="9525">
            <a:noFill/>
            <a:miter lim="800000"/>
            <a:headEnd/>
            <a:tailEnd/>
          </a:ln>
        </p:spPr>
        <p:txBody>
          <a:bodyPr lIns="0" tIns="0" rIns="0" bIns="0">
            <a:prstTxWarp prst="textNoShape">
              <a:avLst/>
            </a:prstTxWarp>
          </a:bodyPr>
          <a:lstStyle/>
          <a:p>
            <a:endParaRPr lang="en-US"/>
          </a:p>
        </p:txBody>
      </p:sp>
      <p:sp>
        <p:nvSpPr>
          <p:cNvPr id="40970" name="object 52"/>
          <p:cNvSpPr>
            <a:spLocks noChangeArrowheads="1"/>
          </p:cNvSpPr>
          <p:nvPr/>
        </p:nvSpPr>
        <p:spPr bwMode="auto">
          <a:xfrm>
            <a:off x="4689475" y="1338263"/>
            <a:ext cx="1350963" cy="369887"/>
          </a:xfrm>
          <a:custGeom>
            <a:avLst/>
            <a:gdLst>
              <a:gd name="T0" fmla="*/ 0 w 1350517"/>
              <a:gd name="T1" fmla="*/ 0 h 370839"/>
              <a:gd name="T2" fmla="*/ 1350517 w 1350517"/>
              <a:gd name="T3" fmla="*/ 370839 h 370839"/>
            </a:gdLst>
            <a:ahLst/>
            <a:cxnLst/>
            <a:rect l="T0" t="T1" r="T2" b="T3"/>
            <a:pathLst>
              <a:path w="1350517" h="370839">
                <a:moveTo>
                  <a:pt x="0" y="370839"/>
                </a:moveTo>
                <a:lnTo>
                  <a:pt x="1350517" y="370839"/>
                </a:lnTo>
                <a:lnTo>
                  <a:pt x="1350517" y="0"/>
                </a:lnTo>
                <a:lnTo>
                  <a:pt x="0" y="0"/>
                </a:lnTo>
                <a:lnTo>
                  <a:pt x="0" y="370839"/>
                </a:lnTo>
                <a:close/>
              </a:path>
            </a:pathLst>
          </a:custGeom>
          <a:solidFill>
            <a:srgbClr val="BEBEBE"/>
          </a:solidFill>
          <a:ln w="9525">
            <a:noFill/>
            <a:miter lim="800000"/>
            <a:headEnd/>
            <a:tailEnd/>
          </a:ln>
        </p:spPr>
        <p:txBody>
          <a:bodyPr lIns="0" tIns="0" rIns="0" bIns="0">
            <a:prstTxWarp prst="textNoShape">
              <a:avLst/>
            </a:prstTxWarp>
          </a:bodyPr>
          <a:lstStyle/>
          <a:p>
            <a:endParaRPr lang="en-US"/>
          </a:p>
        </p:txBody>
      </p:sp>
      <p:sp>
        <p:nvSpPr>
          <p:cNvPr id="40971" name="object 53"/>
          <p:cNvSpPr>
            <a:spLocks noChangeArrowheads="1"/>
          </p:cNvSpPr>
          <p:nvPr/>
        </p:nvSpPr>
        <p:spPr bwMode="auto">
          <a:xfrm>
            <a:off x="6040438" y="1338263"/>
            <a:ext cx="2898775" cy="369887"/>
          </a:xfrm>
          <a:custGeom>
            <a:avLst/>
            <a:gdLst>
              <a:gd name="T0" fmla="*/ 0 w 2898648"/>
              <a:gd name="T1" fmla="*/ 0 h 370839"/>
              <a:gd name="T2" fmla="*/ 2898648 w 2898648"/>
              <a:gd name="T3" fmla="*/ 370839 h 370839"/>
            </a:gdLst>
            <a:ahLst/>
            <a:cxnLst/>
            <a:rect l="T0" t="T1" r="T2" b="T3"/>
            <a:pathLst>
              <a:path w="2898648" h="370839">
                <a:moveTo>
                  <a:pt x="0" y="370839"/>
                </a:moveTo>
                <a:lnTo>
                  <a:pt x="2898648" y="370839"/>
                </a:lnTo>
                <a:lnTo>
                  <a:pt x="2898648" y="0"/>
                </a:lnTo>
                <a:lnTo>
                  <a:pt x="0" y="0"/>
                </a:lnTo>
                <a:lnTo>
                  <a:pt x="0" y="370839"/>
                </a:lnTo>
                <a:close/>
              </a:path>
            </a:pathLst>
          </a:custGeom>
          <a:solidFill>
            <a:srgbClr val="BEBEBE"/>
          </a:solidFill>
          <a:ln w="9525">
            <a:noFill/>
            <a:miter lim="800000"/>
            <a:headEnd/>
            <a:tailEnd/>
          </a:ln>
        </p:spPr>
        <p:txBody>
          <a:bodyPr lIns="0" tIns="0" rIns="0" bIns="0">
            <a:prstTxWarp prst="textNoShape">
              <a:avLst/>
            </a:prstTxWarp>
          </a:bodyPr>
          <a:lstStyle/>
          <a:p>
            <a:endParaRPr lang="en-US"/>
          </a:p>
        </p:txBody>
      </p:sp>
      <p:sp>
        <p:nvSpPr>
          <p:cNvPr id="40972" name="object 54"/>
          <p:cNvSpPr>
            <a:spLocks noChangeArrowheads="1"/>
          </p:cNvSpPr>
          <p:nvPr/>
        </p:nvSpPr>
        <p:spPr bwMode="auto">
          <a:xfrm>
            <a:off x="4689475" y="1708150"/>
            <a:ext cx="1350963" cy="371475"/>
          </a:xfrm>
          <a:custGeom>
            <a:avLst/>
            <a:gdLst>
              <a:gd name="T0" fmla="*/ 0 w 1350517"/>
              <a:gd name="T1" fmla="*/ 0 h 370839"/>
              <a:gd name="T2" fmla="*/ 1350517 w 1350517"/>
              <a:gd name="T3" fmla="*/ 370839 h 370839"/>
            </a:gdLst>
            <a:ahLst/>
            <a:cxnLst/>
            <a:rect l="T0" t="T1" r="T2" b="T3"/>
            <a:pathLst>
              <a:path w="1350517" h="370839">
                <a:moveTo>
                  <a:pt x="0" y="370839"/>
                </a:moveTo>
                <a:lnTo>
                  <a:pt x="1350517" y="370839"/>
                </a:lnTo>
                <a:lnTo>
                  <a:pt x="1350517" y="0"/>
                </a:lnTo>
                <a:lnTo>
                  <a:pt x="0" y="0"/>
                </a:lnTo>
                <a:lnTo>
                  <a:pt x="0" y="370839"/>
                </a:lnTo>
                <a:close/>
              </a:path>
            </a:pathLst>
          </a:custGeom>
          <a:solidFill>
            <a:srgbClr val="7DAFDE"/>
          </a:solidFill>
          <a:ln w="9525">
            <a:noFill/>
            <a:miter lim="800000"/>
            <a:headEnd/>
            <a:tailEnd/>
          </a:ln>
        </p:spPr>
        <p:txBody>
          <a:bodyPr lIns="0" tIns="0" rIns="0" bIns="0">
            <a:prstTxWarp prst="textNoShape">
              <a:avLst/>
            </a:prstTxWarp>
          </a:bodyPr>
          <a:lstStyle/>
          <a:p>
            <a:endParaRPr lang="en-US"/>
          </a:p>
        </p:txBody>
      </p:sp>
      <p:sp>
        <p:nvSpPr>
          <p:cNvPr id="40973" name="object 55"/>
          <p:cNvSpPr>
            <a:spLocks noChangeArrowheads="1"/>
          </p:cNvSpPr>
          <p:nvPr/>
        </p:nvSpPr>
        <p:spPr bwMode="auto">
          <a:xfrm>
            <a:off x="6040438" y="1708150"/>
            <a:ext cx="1438275" cy="371475"/>
          </a:xfrm>
          <a:custGeom>
            <a:avLst/>
            <a:gdLst>
              <a:gd name="T0" fmla="*/ 0 w 1438402"/>
              <a:gd name="T1" fmla="*/ 0 h 370839"/>
              <a:gd name="T2" fmla="*/ 1438402 w 1438402"/>
              <a:gd name="T3" fmla="*/ 370839 h 370839"/>
            </a:gdLst>
            <a:ahLst/>
            <a:cxnLst/>
            <a:rect l="T0" t="T1" r="T2" b="T3"/>
            <a:pathLst>
              <a:path w="1438402" h="370839">
                <a:moveTo>
                  <a:pt x="0" y="370839"/>
                </a:moveTo>
                <a:lnTo>
                  <a:pt x="1438402" y="370839"/>
                </a:lnTo>
                <a:lnTo>
                  <a:pt x="1438402" y="0"/>
                </a:lnTo>
                <a:lnTo>
                  <a:pt x="0" y="0"/>
                </a:lnTo>
                <a:lnTo>
                  <a:pt x="0" y="370839"/>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74" name="object 56"/>
          <p:cNvSpPr>
            <a:spLocks noChangeArrowheads="1"/>
          </p:cNvSpPr>
          <p:nvPr/>
        </p:nvSpPr>
        <p:spPr bwMode="auto">
          <a:xfrm>
            <a:off x="7478713" y="1708150"/>
            <a:ext cx="1460500" cy="371475"/>
          </a:xfrm>
          <a:custGeom>
            <a:avLst/>
            <a:gdLst>
              <a:gd name="T0" fmla="*/ 0 w 1460373"/>
              <a:gd name="T1" fmla="*/ 0 h 370839"/>
              <a:gd name="T2" fmla="*/ 1460373 w 1460373"/>
              <a:gd name="T3" fmla="*/ 370839 h 370839"/>
            </a:gdLst>
            <a:ahLst/>
            <a:cxnLst/>
            <a:rect l="T0" t="T1" r="T2" b="T3"/>
            <a:pathLst>
              <a:path w="1460373" h="370839">
                <a:moveTo>
                  <a:pt x="0" y="370839"/>
                </a:moveTo>
                <a:lnTo>
                  <a:pt x="1460373" y="370839"/>
                </a:lnTo>
                <a:lnTo>
                  <a:pt x="1460373" y="0"/>
                </a:lnTo>
                <a:lnTo>
                  <a:pt x="0" y="0"/>
                </a:lnTo>
                <a:lnTo>
                  <a:pt x="0" y="370839"/>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75" name="object 57"/>
          <p:cNvSpPr>
            <a:spLocks noChangeArrowheads="1"/>
          </p:cNvSpPr>
          <p:nvPr/>
        </p:nvSpPr>
        <p:spPr bwMode="auto">
          <a:xfrm>
            <a:off x="4689475" y="2079625"/>
            <a:ext cx="1350963" cy="822325"/>
          </a:xfrm>
          <a:custGeom>
            <a:avLst/>
            <a:gdLst>
              <a:gd name="T0" fmla="*/ 0 w 1350517"/>
              <a:gd name="T1" fmla="*/ 0 h 822960"/>
              <a:gd name="T2" fmla="*/ 1350517 w 1350517"/>
              <a:gd name="T3" fmla="*/ 822960 h 822960"/>
            </a:gdLst>
            <a:ahLst/>
            <a:cxnLst/>
            <a:rect l="T0" t="T1" r="T2" b="T3"/>
            <a:pathLst>
              <a:path w="1350517" h="822960">
                <a:moveTo>
                  <a:pt x="0" y="822960"/>
                </a:moveTo>
                <a:lnTo>
                  <a:pt x="1350517" y="822960"/>
                </a:lnTo>
                <a:lnTo>
                  <a:pt x="1350517" y="0"/>
                </a:lnTo>
                <a:lnTo>
                  <a:pt x="0" y="0"/>
                </a:lnTo>
                <a:lnTo>
                  <a:pt x="0" y="822960"/>
                </a:lnTo>
                <a:close/>
              </a:path>
            </a:pathLst>
          </a:custGeom>
          <a:solidFill>
            <a:srgbClr val="7DAFDE"/>
          </a:solidFill>
          <a:ln w="9525">
            <a:noFill/>
            <a:miter lim="800000"/>
            <a:headEnd/>
            <a:tailEnd/>
          </a:ln>
        </p:spPr>
        <p:txBody>
          <a:bodyPr lIns="0" tIns="0" rIns="0" bIns="0">
            <a:prstTxWarp prst="textNoShape">
              <a:avLst/>
            </a:prstTxWarp>
          </a:bodyPr>
          <a:lstStyle/>
          <a:p>
            <a:endParaRPr lang="en-US"/>
          </a:p>
        </p:txBody>
      </p:sp>
      <p:sp>
        <p:nvSpPr>
          <p:cNvPr id="40976" name="object 58"/>
          <p:cNvSpPr>
            <a:spLocks noChangeArrowheads="1"/>
          </p:cNvSpPr>
          <p:nvPr/>
        </p:nvSpPr>
        <p:spPr bwMode="auto">
          <a:xfrm>
            <a:off x="6040438" y="2079625"/>
            <a:ext cx="1438275" cy="822325"/>
          </a:xfrm>
          <a:custGeom>
            <a:avLst/>
            <a:gdLst>
              <a:gd name="T0" fmla="*/ 0 w 1438402"/>
              <a:gd name="T1" fmla="*/ 0 h 822960"/>
              <a:gd name="T2" fmla="*/ 1438402 w 1438402"/>
              <a:gd name="T3" fmla="*/ 822960 h 822960"/>
            </a:gdLst>
            <a:ahLst/>
            <a:cxnLst/>
            <a:rect l="T0" t="T1" r="T2" b="T3"/>
            <a:pathLst>
              <a:path w="1438402" h="822960">
                <a:moveTo>
                  <a:pt x="0" y="822960"/>
                </a:moveTo>
                <a:lnTo>
                  <a:pt x="1438402" y="822960"/>
                </a:lnTo>
                <a:lnTo>
                  <a:pt x="1438402" y="0"/>
                </a:lnTo>
                <a:lnTo>
                  <a:pt x="0" y="0"/>
                </a:lnTo>
                <a:lnTo>
                  <a:pt x="0" y="822960"/>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77" name="object 59"/>
          <p:cNvSpPr>
            <a:spLocks noChangeArrowheads="1"/>
          </p:cNvSpPr>
          <p:nvPr/>
        </p:nvSpPr>
        <p:spPr bwMode="auto">
          <a:xfrm>
            <a:off x="7478713" y="2079625"/>
            <a:ext cx="1460500" cy="822325"/>
          </a:xfrm>
          <a:custGeom>
            <a:avLst/>
            <a:gdLst>
              <a:gd name="T0" fmla="*/ 0 w 1460373"/>
              <a:gd name="T1" fmla="*/ 0 h 822960"/>
              <a:gd name="T2" fmla="*/ 1460373 w 1460373"/>
              <a:gd name="T3" fmla="*/ 822960 h 822960"/>
            </a:gdLst>
            <a:ahLst/>
            <a:cxnLst/>
            <a:rect l="T0" t="T1" r="T2" b="T3"/>
            <a:pathLst>
              <a:path w="1460373" h="822960">
                <a:moveTo>
                  <a:pt x="0" y="822960"/>
                </a:moveTo>
                <a:lnTo>
                  <a:pt x="1460373" y="822960"/>
                </a:lnTo>
                <a:lnTo>
                  <a:pt x="1460373" y="0"/>
                </a:lnTo>
                <a:lnTo>
                  <a:pt x="0" y="0"/>
                </a:lnTo>
                <a:lnTo>
                  <a:pt x="0" y="822960"/>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78" name="object 60"/>
          <p:cNvSpPr>
            <a:spLocks noChangeArrowheads="1"/>
          </p:cNvSpPr>
          <p:nvPr/>
        </p:nvSpPr>
        <p:spPr bwMode="auto">
          <a:xfrm>
            <a:off x="4689475" y="2901950"/>
            <a:ext cx="1350963" cy="579438"/>
          </a:xfrm>
          <a:custGeom>
            <a:avLst/>
            <a:gdLst>
              <a:gd name="T0" fmla="*/ 0 w 1350517"/>
              <a:gd name="T1" fmla="*/ 0 h 579120"/>
              <a:gd name="T2" fmla="*/ 1350517 w 1350517"/>
              <a:gd name="T3" fmla="*/ 579120 h 579120"/>
            </a:gdLst>
            <a:ahLst/>
            <a:cxnLst/>
            <a:rect l="T0" t="T1" r="T2" b="T3"/>
            <a:pathLst>
              <a:path w="1350517" h="579120">
                <a:moveTo>
                  <a:pt x="0" y="579120"/>
                </a:moveTo>
                <a:lnTo>
                  <a:pt x="1350517" y="579120"/>
                </a:lnTo>
                <a:lnTo>
                  <a:pt x="1350517" y="0"/>
                </a:lnTo>
                <a:lnTo>
                  <a:pt x="0" y="0"/>
                </a:lnTo>
                <a:lnTo>
                  <a:pt x="0" y="579120"/>
                </a:lnTo>
                <a:close/>
              </a:path>
            </a:pathLst>
          </a:custGeom>
          <a:solidFill>
            <a:srgbClr val="FFC000"/>
          </a:solidFill>
          <a:ln w="9525">
            <a:noFill/>
            <a:miter lim="800000"/>
            <a:headEnd/>
            <a:tailEnd/>
          </a:ln>
        </p:spPr>
        <p:txBody>
          <a:bodyPr lIns="0" tIns="0" rIns="0" bIns="0">
            <a:prstTxWarp prst="textNoShape">
              <a:avLst/>
            </a:prstTxWarp>
          </a:bodyPr>
          <a:lstStyle/>
          <a:p>
            <a:endParaRPr lang="en-US"/>
          </a:p>
        </p:txBody>
      </p:sp>
      <p:sp>
        <p:nvSpPr>
          <p:cNvPr id="40979" name="object 61"/>
          <p:cNvSpPr>
            <a:spLocks noChangeArrowheads="1"/>
          </p:cNvSpPr>
          <p:nvPr/>
        </p:nvSpPr>
        <p:spPr bwMode="auto">
          <a:xfrm>
            <a:off x="6040438" y="2901950"/>
            <a:ext cx="1438275" cy="579438"/>
          </a:xfrm>
          <a:custGeom>
            <a:avLst/>
            <a:gdLst>
              <a:gd name="T0" fmla="*/ 0 w 1438402"/>
              <a:gd name="T1" fmla="*/ 0 h 579120"/>
              <a:gd name="T2" fmla="*/ 1438402 w 1438402"/>
              <a:gd name="T3" fmla="*/ 579120 h 579120"/>
            </a:gdLst>
            <a:ahLst/>
            <a:cxnLst/>
            <a:rect l="T0" t="T1" r="T2" b="T3"/>
            <a:pathLst>
              <a:path w="1438402" h="579120">
                <a:moveTo>
                  <a:pt x="0" y="579120"/>
                </a:moveTo>
                <a:lnTo>
                  <a:pt x="1438402" y="579120"/>
                </a:lnTo>
                <a:lnTo>
                  <a:pt x="1438402" y="0"/>
                </a:lnTo>
                <a:lnTo>
                  <a:pt x="0" y="0"/>
                </a:lnTo>
                <a:lnTo>
                  <a:pt x="0" y="579120"/>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80" name="object 62"/>
          <p:cNvSpPr>
            <a:spLocks noChangeArrowheads="1"/>
          </p:cNvSpPr>
          <p:nvPr/>
        </p:nvSpPr>
        <p:spPr bwMode="auto">
          <a:xfrm>
            <a:off x="7478713" y="2901950"/>
            <a:ext cx="1460500" cy="579438"/>
          </a:xfrm>
          <a:custGeom>
            <a:avLst/>
            <a:gdLst>
              <a:gd name="T0" fmla="*/ 0 w 1460373"/>
              <a:gd name="T1" fmla="*/ 0 h 579120"/>
              <a:gd name="T2" fmla="*/ 1460373 w 1460373"/>
              <a:gd name="T3" fmla="*/ 579120 h 579120"/>
            </a:gdLst>
            <a:ahLst/>
            <a:cxnLst/>
            <a:rect l="T0" t="T1" r="T2" b="T3"/>
            <a:pathLst>
              <a:path w="1460373" h="579120">
                <a:moveTo>
                  <a:pt x="0" y="579120"/>
                </a:moveTo>
                <a:lnTo>
                  <a:pt x="1460373" y="579120"/>
                </a:lnTo>
                <a:lnTo>
                  <a:pt x="1460373" y="0"/>
                </a:lnTo>
                <a:lnTo>
                  <a:pt x="0" y="0"/>
                </a:lnTo>
                <a:lnTo>
                  <a:pt x="0" y="579120"/>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81" name="object 63"/>
          <p:cNvSpPr>
            <a:spLocks noChangeArrowheads="1"/>
          </p:cNvSpPr>
          <p:nvPr/>
        </p:nvSpPr>
        <p:spPr bwMode="auto">
          <a:xfrm>
            <a:off x="4689475" y="3481388"/>
            <a:ext cx="1350963" cy="579437"/>
          </a:xfrm>
          <a:custGeom>
            <a:avLst/>
            <a:gdLst>
              <a:gd name="T0" fmla="*/ 0 w 1350517"/>
              <a:gd name="T1" fmla="*/ 0 h 579120"/>
              <a:gd name="T2" fmla="*/ 1350517 w 1350517"/>
              <a:gd name="T3" fmla="*/ 579120 h 579120"/>
            </a:gdLst>
            <a:ahLst/>
            <a:cxnLst/>
            <a:rect l="T0" t="T1" r="T2" b="T3"/>
            <a:pathLst>
              <a:path w="1350517" h="579120">
                <a:moveTo>
                  <a:pt x="0" y="579119"/>
                </a:moveTo>
                <a:lnTo>
                  <a:pt x="1350517" y="579119"/>
                </a:lnTo>
                <a:lnTo>
                  <a:pt x="1350517" y="0"/>
                </a:lnTo>
                <a:lnTo>
                  <a:pt x="0" y="0"/>
                </a:lnTo>
                <a:lnTo>
                  <a:pt x="0" y="579119"/>
                </a:lnTo>
                <a:close/>
              </a:path>
            </a:pathLst>
          </a:custGeom>
          <a:solidFill>
            <a:srgbClr val="FFC000"/>
          </a:solidFill>
          <a:ln w="9525">
            <a:noFill/>
            <a:miter lim="800000"/>
            <a:headEnd/>
            <a:tailEnd/>
          </a:ln>
        </p:spPr>
        <p:txBody>
          <a:bodyPr lIns="0" tIns="0" rIns="0" bIns="0">
            <a:prstTxWarp prst="textNoShape">
              <a:avLst/>
            </a:prstTxWarp>
          </a:bodyPr>
          <a:lstStyle/>
          <a:p>
            <a:endParaRPr lang="en-US"/>
          </a:p>
        </p:txBody>
      </p:sp>
      <p:sp>
        <p:nvSpPr>
          <p:cNvPr id="40982" name="object 64"/>
          <p:cNvSpPr>
            <a:spLocks noChangeArrowheads="1"/>
          </p:cNvSpPr>
          <p:nvPr/>
        </p:nvSpPr>
        <p:spPr bwMode="auto">
          <a:xfrm>
            <a:off x="6040438" y="3481388"/>
            <a:ext cx="1438275" cy="579437"/>
          </a:xfrm>
          <a:custGeom>
            <a:avLst/>
            <a:gdLst>
              <a:gd name="T0" fmla="*/ 0 w 1438402"/>
              <a:gd name="T1" fmla="*/ 0 h 579120"/>
              <a:gd name="T2" fmla="*/ 1438402 w 1438402"/>
              <a:gd name="T3" fmla="*/ 579120 h 579120"/>
            </a:gdLst>
            <a:ahLst/>
            <a:cxnLst/>
            <a:rect l="T0" t="T1" r="T2" b="T3"/>
            <a:pathLst>
              <a:path w="1438402" h="579120">
                <a:moveTo>
                  <a:pt x="0" y="579119"/>
                </a:moveTo>
                <a:lnTo>
                  <a:pt x="1438402" y="579119"/>
                </a:lnTo>
                <a:lnTo>
                  <a:pt x="1438402" y="0"/>
                </a:lnTo>
                <a:lnTo>
                  <a:pt x="0" y="0"/>
                </a:lnTo>
                <a:lnTo>
                  <a:pt x="0" y="579119"/>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83" name="object 65"/>
          <p:cNvSpPr>
            <a:spLocks noChangeArrowheads="1"/>
          </p:cNvSpPr>
          <p:nvPr/>
        </p:nvSpPr>
        <p:spPr bwMode="auto">
          <a:xfrm>
            <a:off x="7478713" y="3481388"/>
            <a:ext cx="1460500" cy="579437"/>
          </a:xfrm>
          <a:custGeom>
            <a:avLst/>
            <a:gdLst>
              <a:gd name="T0" fmla="*/ 0 w 1460373"/>
              <a:gd name="T1" fmla="*/ 0 h 579120"/>
              <a:gd name="T2" fmla="*/ 1460373 w 1460373"/>
              <a:gd name="T3" fmla="*/ 579120 h 579120"/>
            </a:gdLst>
            <a:ahLst/>
            <a:cxnLst/>
            <a:rect l="T0" t="T1" r="T2" b="T3"/>
            <a:pathLst>
              <a:path w="1460373" h="579120">
                <a:moveTo>
                  <a:pt x="0" y="579119"/>
                </a:moveTo>
                <a:lnTo>
                  <a:pt x="1460373" y="579119"/>
                </a:lnTo>
                <a:lnTo>
                  <a:pt x="1460373" y="0"/>
                </a:lnTo>
                <a:lnTo>
                  <a:pt x="0" y="0"/>
                </a:lnTo>
                <a:lnTo>
                  <a:pt x="0" y="579119"/>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84" name="object 66"/>
          <p:cNvSpPr>
            <a:spLocks noChangeArrowheads="1"/>
          </p:cNvSpPr>
          <p:nvPr/>
        </p:nvSpPr>
        <p:spPr bwMode="auto">
          <a:xfrm>
            <a:off x="4689475" y="4060825"/>
            <a:ext cx="1350963" cy="579438"/>
          </a:xfrm>
          <a:custGeom>
            <a:avLst/>
            <a:gdLst>
              <a:gd name="T0" fmla="*/ 0 w 1350517"/>
              <a:gd name="T1" fmla="*/ 0 h 579120"/>
              <a:gd name="T2" fmla="*/ 1350517 w 1350517"/>
              <a:gd name="T3" fmla="*/ 579120 h 579120"/>
            </a:gdLst>
            <a:ahLst/>
            <a:cxnLst/>
            <a:rect l="T0" t="T1" r="T2" b="T3"/>
            <a:pathLst>
              <a:path w="1350517" h="579120">
                <a:moveTo>
                  <a:pt x="0" y="579119"/>
                </a:moveTo>
                <a:lnTo>
                  <a:pt x="1350517" y="579119"/>
                </a:lnTo>
                <a:lnTo>
                  <a:pt x="1350517" y="0"/>
                </a:lnTo>
                <a:lnTo>
                  <a:pt x="0" y="0"/>
                </a:lnTo>
                <a:lnTo>
                  <a:pt x="0" y="579119"/>
                </a:lnTo>
                <a:close/>
              </a:path>
            </a:pathLst>
          </a:custGeom>
          <a:solidFill>
            <a:srgbClr val="FFC000"/>
          </a:solidFill>
          <a:ln w="9525">
            <a:noFill/>
            <a:miter lim="800000"/>
            <a:headEnd/>
            <a:tailEnd/>
          </a:ln>
        </p:spPr>
        <p:txBody>
          <a:bodyPr lIns="0" tIns="0" rIns="0" bIns="0">
            <a:prstTxWarp prst="textNoShape">
              <a:avLst/>
            </a:prstTxWarp>
          </a:bodyPr>
          <a:lstStyle/>
          <a:p>
            <a:endParaRPr lang="en-US"/>
          </a:p>
        </p:txBody>
      </p:sp>
      <p:sp>
        <p:nvSpPr>
          <p:cNvPr id="40985" name="object 67"/>
          <p:cNvSpPr>
            <a:spLocks noChangeArrowheads="1"/>
          </p:cNvSpPr>
          <p:nvPr/>
        </p:nvSpPr>
        <p:spPr bwMode="auto">
          <a:xfrm>
            <a:off x="6040438" y="4060825"/>
            <a:ext cx="1438275" cy="579438"/>
          </a:xfrm>
          <a:custGeom>
            <a:avLst/>
            <a:gdLst>
              <a:gd name="T0" fmla="*/ 0 w 1438402"/>
              <a:gd name="T1" fmla="*/ 0 h 579120"/>
              <a:gd name="T2" fmla="*/ 1438402 w 1438402"/>
              <a:gd name="T3" fmla="*/ 579120 h 579120"/>
            </a:gdLst>
            <a:ahLst/>
            <a:cxnLst/>
            <a:rect l="T0" t="T1" r="T2" b="T3"/>
            <a:pathLst>
              <a:path w="1438402" h="579120">
                <a:moveTo>
                  <a:pt x="0" y="579119"/>
                </a:moveTo>
                <a:lnTo>
                  <a:pt x="1438402" y="579119"/>
                </a:lnTo>
                <a:lnTo>
                  <a:pt x="1438402" y="0"/>
                </a:lnTo>
                <a:lnTo>
                  <a:pt x="0" y="0"/>
                </a:lnTo>
                <a:lnTo>
                  <a:pt x="0" y="579119"/>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86" name="object 68"/>
          <p:cNvSpPr>
            <a:spLocks noChangeArrowheads="1"/>
          </p:cNvSpPr>
          <p:nvPr/>
        </p:nvSpPr>
        <p:spPr bwMode="auto">
          <a:xfrm>
            <a:off x="7478713" y="4060825"/>
            <a:ext cx="1460500" cy="579438"/>
          </a:xfrm>
          <a:custGeom>
            <a:avLst/>
            <a:gdLst>
              <a:gd name="T0" fmla="*/ 0 w 1460373"/>
              <a:gd name="T1" fmla="*/ 0 h 579120"/>
              <a:gd name="T2" fmla="*/ 1460373 w 1460373"/>
              <a:gd name="T3" fmla="*/ 579120 h 579120"/>
            </a:gdLst>
            <a:ahLst/>
            <a:cxnLst/>
            <a:rect l="T0" t="T1" r="T2" b="T3"/>
            <a:pathLst>
              <a:path w="1460373" h="579120">
                <a:moveTo>
                  <a:pt x="0" y="579119"/>
                </a:moveTo>
                <a:lnTo>
                  <a:pt x="1460373" y="579119"/>
                </a:lnTo>
                <a:lnTo>
                  <a:pt x="1460373" y="0"/>
                </a:lnTo>
                <a:lnTo>
                  <a:pt x="0" y="0"/>
                </a:lnTo>
                <a:lnTo>
                  <a:pt x="0" y="579119"/>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87" name="object 69"/>
          <p:cNvSpPr>
            <a:spLocks noChangeArrowheads="1"/>
          </p:cNvSpPr>
          <p:nvPr/>
        </p:nvSpPr>
        <p:spPr bwMode="auto">
          <a:xfrm>
            <a:off x="4689475" y="4640263"/>
            <a:ext cx="1350963" cy="577850"/>
          </a:xfrm>
          <a:custGeom>
            <a:avLst/>
            <a:gdLst>
              <a:gd name="T0" fmla="*/ 0 w 1350517"/>
              <a:gd name="T1" fmla="*/ 0 h 579120"/>
              <a:gd name="T2" fmla="*/ 1350517 w 1350517"/>
              <a:gd name="T3" fmla="*/ 579120 h 579120"/>
            </a:gdLst>
            <a:ahLst/>
            <a:cxnLst/>
            <a:rect l="T0" t="T1" r="T2" b="T3"/>
            <a:pathLst>
              <a:path w="1350517" h="579120">
                <a:moveTo>
                  <a:pt x="0" y="579119"/>
                </a:moveTo>
                <a:lnTo>
                  <a:pt x="1350517" y="579119"/>
                </a:lnTo>
                <a:lnTo>
                  <a:pt x="1350517" y="0"/>
                </a:lnTo>
                <a:lnTo>
                  <a:pt x="0" y="0"/>
                </a:lnTo>
                <a:lnTo>
                  <a:pt x="0" y="579119"/>
                </a:lnTo>
                <a:close/>
              </a:path>
            </a:pathLst>
          </a:custGeom>
          <a:solidFill>
            <a:srgbClr val="FF8585"/>
          </a:solidFill>
          <a:ln w="9525">
            <a:noFill/>
            <a:miter lim="800000"/>
            <a:headEnd/>
            <a:tailEnd/>
          </a:ln>
        </p:spPr>
        <p:txBody>
          <a:bodyPr lIns="0" tIns="0" rIns="0" bIns="0">
            <a:prstTxWarp prst="textNoShape">
              <a:avLst/>
            </a:prstTxWarp>
          </a:bodyPr>
          <a:lstStyle/>
          <a:p>
            <a:endParaRPr lang="en-US"/>
          </a:p>
        </p:txBody>
      </p:sp>
      <p:sp>
        <p:nvSpPr>
          <p:cNvPr id="40988" name="object 70"/>
          <p:cNvSpPr>
            <a:spLocks noChangeArrowheads="1"/>
          </p:cNvSpPr>
          <p:nvPr/>
        </p:nvSpPr>
        <p:spPr bwMode="auto">
          <a:xfrm>
            <a:off x="6040438" y="4640263"/>
            <a:ext cx="1438275" cy="577850"/>
          </a:xfrm>
          <a:custGeom>
            <a:avLst/>
            <a:gdLst>
              <a:gd name="T0" fmla="*/ 0 w 1438402"/>
              <a:gd name="T1" fmla="*/ 0 h 579120"/>
              <a:gd name="T2" fmla="*/ 1438402 w 1438402"/>
              <a:gd name="T3" fmla="*/ 579120 h 579120"/>
            </a:gdLst>
            <a:ahLst/>
            <a:cxnLst/>
            <a:rect l="T0" t="T1" r="T2" b="T3"/>
            <a:pathLst>
              <a:path w="1438402" h="579120">
                <a:moveTo>
                  <a:pt x="0" y="579119"/>
                </a:moveTo>
                <a:lnTo>
                  <a:pt x="1438402" y="579119"/>
                </a:lnTo>
                <a:lnTo>
                  <a:pt x="1438402" y="0"/>
                </a:lnTo>
                <a:lnTo>
                  <a:pt x="0" y="0"/>
                </a:lnTo>
                <a:lnTo>
                  <a:pt x="0" y="579119"/>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89" name="object 71"/>
          <p:cNvSpPr>
            <a:spLocks noChangeArrowheads="1"/>
          </p:cNvSpPr>
          <p:nvPr/>
        </p:nvSpPr>
        <p:spPr bwMode="auto">
          <a:xfrm>
            <a:off x="7478713" y="4640263"/>
            <a:ext cx="1460500" cy="577850"/>
          </a:xfrm>
          <a:custGeom>
            <a:avLst/>
            <a:gdLst>
              <a:gd name="T0" fmla="*/ 0 w 1460373"/>
              <a:gd name="T1" fmla="*/ 0 h 579120"/>
              <a:gd name="T2" fmla="*/ 1460373 w 1460373"/>
              <a:gd name="T3" fmla="*/ 579120 h 579120"/>
            </a:gdLst>
            <a:ahLst/>
            <a:cxnLst/>
            <a:rect l="T0" t="T1" r="T2" b="T3"/>
            <a:pathLst>
              <a:path w="1460373" h="579120">
                <a:moveTo>
                  <a:pt x="0" y="579119"/>
                </a:moveTo>
                <a:lnTo>
                  <a:pt x="1460373" y="579119"/>
                </a:lnTo>
                <a:lnTo>
                  <a:pt x="1460373" y="0"/>
                </a:lnTo>
                <a:lnTo>
                  <a:pt x="0" y="0"/>
                </a:lnTo>
                <a:lnTo>
                  <a:pt x="0" y="579119"/>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90" name="object 72"/>
          <p:cNvSpPr>
            <a:spLocks noChangeArrowheads="1"/>
          </p:cNvSpPr>
          <p:nvPr/>
        </p:nvSpPr>
        <p:spPr bwMode="auto">
          <a:xfrm>
            <a:off x="4689475" y="5218113"/>
            <a:ext cx="1350963" cy="579437"/>
          </a:xfrm>
          <a:custGeom>
            <a:avLst/>
            <a:gdLst>
              <a:gd name="T0" fmla="*/ 0 w 1350517"/>
              <a:gd name="T1" fmla="*/ 0 h 579120"/>
              <a:gd name="T2" fmla="*/ 1350517 w 1350517"/>
              <a:gd name="T3" fmla="*/ 579120 h 579120"/>
            </a:gdLst>
            <a:ahLst/>
            <a:cxnLst/>
            <a:rect l="T0" t="T1" r="T2" b="T3"/>
            <a:pathLst>
              <a:path w="1350517" h="579120">
                <a:moveTo>
                  <a:pt x="0" y="579119"/>
                </a:moveTo>
                <a:lnTo>
                  <a:pt x="1350517" y="579119"/>
                </a:lnTo>
                <a:lnTo>
                  <a:pt x="1350517" y="0"/>
                </a:lnTo>
                <a:lnTo>
                  <a:pt x="0" y="0"/>
                </a:lnTo>
                <a:lnTo>
                  <a:pt x="0" y="579119"/>
                </a:lnTo>
                <a:close/>
              </a:path>
            </a:pathLst>
          </a:custGeom>
          <a:solidFill>
            <a:srgbClr val="FF8585"/>
          </a:solidFill>
          <a:ln w="9525">
            <a:noFill/>
            <a:miter lim="800000"/>
            <a:headEnd/>
            <a:tailEnd/>
          </a:ln>
        </p:spPr>
        <p:txBody>
          <a:bodyPr lIns="0" tIns="0" rIns="0" bIns="0">
            <a:prstTxWarp prst="textNoShape">
              <a:avLst/>
            </a:prstTxWarp>
          </a:bodyPr>
          <a:lstStyle/>
          <a:p>
            <a:endParaRPr lang="en-US"/>
          </a:p>
        </p:txBody>
      </p:sp>
      <p:sp>
        <p:nvSpPr>
          <p:cNvPr id="40991" name="object 73"/>
          <p:cNvSpPr>
            <a:spLocks noChangeArrowheads="1"/>
          </p:cNvSpPr>
          <p:nvPr/>
        </p:nvSpPr>
        <p:spPr bwMode="auto">
          <a:xfrm>
            <a:off x="6040438" y="5218113"/>
            <a:ext cx="1438275" cy="579437"/>
          </a:xfrm>
          <a:custGeom>
            <a:avLst/>
            <a:gdLst>
              <a:gd name="T0" fmla="*/ 0 w 1438402"/>
              <a:gd name="T1" fmla="*/ 0 h 579120"/>
              <a:gd name="T2" fmla="*/ 1438402 w 1438402"/>
              <a:gd name="T3" fmla="*/ 579120 h 579120"/>
            </a:gdLst>
            <a:ahLst/>
            <a:cxnLst/>
            <a:rect l="T0" t="T1" r="T2" b="T3"/>
            <a:pathLst>
              <a:path w="1438402" h="579120">
                <a:moveTo>
                  <a:pt x="0" y="579119"/>
                </a:moveTo>
                <a:lnTo>
                  <a:pt x="1438402" y="579119"/>
                </a:lnTo>
                <a:lnTo>
                  <a:pt x="1438402" y="0"/>
                </a:lnTo>
                <a:lnTo>
                  <a:pt x="0" y="0"/>
                </a:lnTo>
                <a:lnTo>
                  <a:pt x="0" y="579119"/>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92" name="object 74"/>
          <p:cNvSpPr>
            <a:spLocks noChangeArrowheads="1"/>
          </p:cNvSpPr>
          <p:nvPr/>
        </p:nvSpPr>
        <p:spPr bwMode="auto">
          <a:xfrm>
            <a:off x="7478713" y="5218113"/>
            <a:ext cx="1460500" cy="579437"/>
          </a:xfrm>
          <a:custGeom>
            <a:avLst/>
            <a:gdLst>
              <a:gd name="T0" fmla="*/ 0 w 1460373"/>
              <a:gd name="T1" fmla="*/ 0 h 579120"/>
              <a:gd name="T2" fmla="*/ 1460373 w 1460373"/>
              <a:gd name="T3" fmla="*/ 579120 h 579120"/>
            </a:gdLst>
            <a:ahLst/>
            <a:cxnLst/>
            <a:rect l="T0" t="T1" r="T2" b="T3"/>
            <a:pathLst>
              <a:path w="1460373" h="579120">
                <a:moveTo>
                  <a:pt x="0" y="579119"/>
                </a:moveTo>
                <a:lnTo>
                  <a:pt x="1460373" y="579119"/>
                </a:lnTo>
                <a:lnTo>
                  <a:pt x="1460373" y="0"/>
                </a:lnTo>
                <a:lnTo>
                  <a:pt x="0" y="0"/>
                </a:lnTo>
                <a:lnTo>
                  <a:pt x="0" y="579119"/>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40993" name="object 75"/>
          <p:cNvSpPr>
            <a:spLocks noChangeArrowheads="1"/>
          </p:cNvSpPr>
          <p:nvPr/>
        </p:nvSpPr>
        <p:spPr bwMode="auto">
          <a:xfrm>
            <a:off x="4689475" y="5797550"/>
            <a:ext cx="1350963" cy="371475"/>
          </a:xfrm>
          <a:custGeom>
            <a:avLst/>
            <a:gdLst>
              <a:gd name="T0" fmla="*/ 0 w 1350517"/>
              <a:gd name="T1" fmla="*/ 0 h 370839"/>
              <a:gd name="T2" fmla="*/ 1350517 w 1350517"/>
              <a:gd name="T3" fmla="*/ 370839 h 370839"/>
            </a:gdLst>
            <a:ahLst/>
            <a:cxnLst/>
            <a:rect l="T0" t="T1" r="T2" b="T3"/>
            <a:pathLst>
              <a:path w="1350517" h="370839">
                <a:moveTo>
                  <a:pt x="0" y="370840"/>
                </a:moveTo>
                <a:lnTo>
                  <a:pt x="1350517" y="370840"/>
                </a:lnTo>
                <a:lnTo>
                  <a:pt x="1350517" y="0"/>
                </a:lnTo>
                <a:lnTo>
                  <a:pt x="0" y="0"/>
                </a:lnTo>
                <a:lnTo>
                  <a:pt x="0" y="370840"/>
                </a:lnTo>
                <a:close/>
              </a:path>
            </a:pathLst>
          </a:custGeom>
          <a:solidFill>
            <a:srgbClr val="96C677"/>
          </a:solidFill>
          <a:ln w="9525">
            <a:noFill/>
            <a:miter lim="800000"/>
            <a:headEnd/>
            <a:tailEnd/>
          </a:ln>
        </p:spPr>
        <p:txBody>
          <a:bodyPr lIns="0" tIns="0" rIns="0" bIns="0">
            <a:prstTxWarp prst="textNoShape">
              <a:avLst/>
            </a:prstTxWarp>
          </a:bodyPr>
          <a:lstStyle/>
          <a:p>
            <a:endParaRPr lang="en-US"/>
          </a:p>
        </p:txBody>
      </p:sp>
      <p:sp>
        <p:nvSpPr>
          <p:cNvPr id="40994" name="object 76"/>
          <p:cNvSpPr>
            <a:spLocks noChangeArrowheads="1"/>
          </p:cNvSpPr>
          <p:nvPr/>
        </p:nvSpPr>
        <p:spPr bwMode="auto">
          <a:xfrm>
            <a:off x="6040438" y="5797550"/>
            <a:ext cx="1438275" cy="371475"/>
          </a:xfrm>
          <a:custGeom>
            <a:avLst/>
            <a:gdLst>
              <a:gd name="T0" fmla="*/ 0 w 1438402"/>
              <a:gd name="T1" fmla="*/ 0 h 370839"/>
              <a:gd name="T2" fmla="*/ 1438402 w 1438402"/>
              <a:gd name="T3" fmla="*/ 370839 h 370839"/>
            </a:gdLst>
            <a:ahLst/>
            <a:cxnLst/>
            <a:rect l="T0" t="T1" r="T2" b="T3"/>
            <a:pathLst>
              <a:path w="1438402" h="370839">
                <a:moveTo>
                  <a:pt x="0" y="370840"/>
                </a:moveTo>
                <a:lnTo>
                  <a:pt x="1438402" y="370840"/>
                </a:lnTo>
                <a:lnTo>
                  <a:pt x="1438402" y="0"/>
                </a:lnTo>
                <a:lnTo>
                  <a:pt x="0" y="0"/>
                </a:lnTo>
                <a:lnTo>
                  <a:pt x="0" y="370840"/>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95" name="object 77"/>
          <p:cNvSpPr>
            <a:spLocks noChangeArrowheads="1"/>
          </p:cNvSpPr>
          <p:nvPr/>
        </p:nvSpPr>
        <p:spPr bwMode="auto">
          <a:xfrm>
            <a:off x="7478713" y="5797550"/>
            <a:ext cx="1460500" cy="371475"/>
          </a:xfrm>
          <a:custGeom>
            <a:avLst/>
            <a:gdLst>
              <a:gd name="T0" fmla="*/ 0 w 1460373"/>
              <a:gd name="T1" fmla="*/ 0 h 370839"/>
              <a:gd name="T2" fmla="*/ 1460373 w 1460373"/>
              <a:gd name="T3" fmla="*/ 370839 h 370839"/>
            </a:gdLst>
            <a:ahLst/>
            <a:cxnLst/>
            <a:rect l="T0" t="T1" r="T2" b="T3"/>
            <a:pathLst>
              <a:path w="1460373" h="370839">
                <a:moveTo>
                  <a:pt x="0" y="370840"/>
                </a:moveTo>
                <a:lnTo>
                  <a:pt x="1460373" y="370840"/>
                </a:lnTo>
                <a:lnTo>
                  <a:pt x="1460373" y="0"/>
                </a:lnTo>
                <a:lnTo>
                  <a:pt x="0" y="0"/>
                </a:lnTo>
                <a:lnTo>
                  <a:pt x="0" y="370840"/>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40996" name="object 78"/>
          <p:cNvSpPr>
            <a:spLocks noChangeArrowheads="1"/>
          </p:cNvSpPr>
          <p:nvPr/>
        </p:nvSpPr>
        <p:spPr bwMode="auto">
          <a:xfrm>
            <a:off x="6040438" y="1331913"/>
            <a:ext cx="0" cy="4843462"/>
          </a:xfrm>
          <a:custGeom>
            <a:avLst/>
            <a:gdLst>
              <a:gd name="T0" fmla="*/ 0 h 4843805"/>
              <a:gd name="T1" fmla="*/ 4843805 h 4843805"/>
            </a:gdLst>
            <a:ahLst/>
            <a:cxnLst/>
            <a:rect l="0" t="T0" r="0" b="T1"/>
            <a:pathLst>
              <a:path h="4843805">
                <a:moveTo>
                  <a:pt x="0" y="0"/>
                </a:moveTo>
                <a:lnTo>
                  <a:pt x="0" y="4843805"/>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0997" name="object 79"/>
          <p:cNvSpPr>
            <a:spLocks noChangeArrowheads="1"/>
          </p:cNvSpPr>
          <p:nvPr/>
        </p:nvSpPr>
        <p:spPr bwMode="auto">
          <a:xfrm>
            <a:off x="7478713" y="1689100"/>
            <a:ext cx="0" cy="4486275"/>
          </a:xfrm>
          <a:custGeom>
            <a:avLst/>
            <a:gdLst>
              <a:gd name="T0" fmla="*/ 0 h 4485665"/>
              <a:gd name="T1" fmla="*/ 4485665 h 4485665"/>
            </a:gdLst>
            <a:ahLst/>
            <a:cxnLst/>
            <a:rect l="0" t="T0" r="0" b="T1"/>
            <a:pathLst>
              <a:path h="4485665">
                <a:moveTo>
                  <a:pt x="0" y="0"/>
                </a:moveTo>
                <a:lnTo>
                  <a:pt x="0" y="4485665"/>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0998" name="object 80"/>
          <p:cNvSpPr>
            <a:spLocks noChangeArrowheads="1"/>
          </p:cNvSpPr>
          <p:nvPr/>
        </p:nvSpPr>
        <p:spPr bwMode="auto">
          <a:xfrm>
            <a:off x="4683125" y="1708150"/>
            <a:ext cx="4262438" cy="0"/>
          </a:xfrm>
          <a:custGeom>
            <a:avLst/>
            <a:gdLst>
              <a:gd name="T0" fmla="*/ 0 w 4261866"/>
              <a:gd name="T1" fmla="*/ 4261866 w 4261866"/>
            </a:gdLst>
            <a:ahLst/>
            <a:cxnLst/>
            <a:rect l="T0" t="0" r="T1" b="0"/>
            <a:pathLst>
              <a:path w="4261866">
                <a:moveTo>
                  <a:pt x="0" y="0"/>
                </a:moveTo>
                <a:lnTo>
                  <a:pt x="4261866" y="0"/>
                </a:lnTo>
              </a:path>
            </a:pathLst>
          </a:custGeom>
          <a:noFill/>
          <a:ln w="38100">
            <a:solidFill>
              <a:srgbClr val="FFFFFF"/>
            </a:solidFill>
            <a:miter lim="800000"/>
            <a:headEnd/>
            <a:tailEnd/>
          </a:ln>
        </p:spPr>
        <p:txBody>
          <a:bodyPr lIns="0" tIns="0" rIns="0" bIns="0">
            <a:prstTxWarp prst="textNoShape">
              <a:avLst/>
            </a:prstTxWarp>
          </a:bodyPr>
          <a:lstStyle/>
          <a:p>
            <a:endParaRPr lang="en-US"/>
          </a:p>
        </p:txBody>
      </p:sp>
      <p:sp>
        <p:nvSpPr>
          <p:cNvPr id="40999" name="object 81"/>
          <p:cNvSpPr>
            <a:spLocks noChangeArrowheads="1"/>
          </p:cNvSpPr>
          <p:nvPr/>
        </p:nvSpPr>
        <p:spPr bwMode="auto">
          <a:xfrm>
            <a:off x="4683125" y="2079625"/>
            <a:ext cx="4262438" cy="0"/>
          </a:xfrm>
          <a:custGeom>
            <a:avLst/>
            <a:gdLst>
              <a:gd name="T0" fmla="*/ 0 w 4261866"/>
              <a:gd name="T1" fmla="*/ 4261866 w 4261866"/>
            </a:gdLst>
            <a:ahLst/>
            <a:cxnLst/>
            <a:rect l="T0" t="0" r="T1" b="0"/>
            <a:pathLst>
              <a:path w="4261866">
                <a:moveTo>
                  <a:pt x="0" y="0"/>
                </a:moveTo>
                <a:lnTo>
                  <a:pt x="4261866" y="0"/>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0" name="object 82"/>
          <p:cNvSpPr>
            <a:spLocks noChangeArrowheads="1"/>
          </p:cNvSpPr>
          <p:nvPr/>
        </p:nvSpPr>
        <p:spPr bwMode="auto">
          <a:xfrm>
            <a:off x="4683125" y="2901950"/>
            <a:ext cx="4262438" cy="0"/>
          </a:xfrm>
          <a:custGeom>
            <a:avLst/>
            <a:gdLst>
              <a:gd name="T0" fmla="*/ 0 w 4261866"/>
              <a:gd name="T1" fmla="*/ 4261866 w 4261866"/>
            </a:gdLst>
            <a:ahLst/>
            <a:cxnLst/>
            <a:rect l="T0" t="0" r="T1" b="0"/>
            <a:pathLst>
              <a:path w="4261866">
                <a:moveTo>
                  <a:pt x="0" y="0"/>
                </a:moveTo>
                <a:lnTo>
                  <a:pt x="4261866" y="0"/>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1" name="object 83"/>
          <p:cNvSpPr>
            <a:spLocks noChangeArrowheads="1"/>
          </p:cNvSpPr>
          <p:nvPr/>
        </p:nvSpPr>
        <p:spPr bwMode="auto">
          <a:xfrm>
            <a:off x="4683125" y="3481388"/>
            <a:ext cx="4262438" cy="0"/>
          </a:xfrm>
          <a:custGeom>
            <a:avLst/>
            <a:gdLst>
              <a:gd name="T0" fmla="*/ 0 w 4261866"/>
              <a:gd name="T1" fmla="*/ 4261866 w 4261866"/>
            </a:gdLst>
            <a:ahLst/>
            <a:cxnLst/>
            <a:rect l="T0" t="0" r="T1" b="0"/>
            <a:pathLst>
              <a:path w="4261866">
                <a:moveTo>
                  <a:pt x="0" y="0"/>
                </a:moveTo>
                <a:lnTo>
                  <a:pt x="4261866" y="0"/>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2" name="object 84"/>
          <p:cNvSpPr>
            <a:spLocks noChangeArrowheads="1"/>
          </p:cNvSpPr>
          <p:nvPr/>
        </p:nvSpPr>
        <p:spPr bwMode="auto">
          <a:xfrm>
            <a:off x="4683125" y="4060825"/>
            <a:ext cx="4262438" cy="0"/>
          </a:xfrm>
          <a:custGeom>
            <a:avLst/>
            <a:gdLst>
              <a:gd name="T0" fmla="*/ 0 w 4261866"/>
              <a:gd name="T1" fmla="*/ 4261866 w 4261866"/>
            </a:gdLst>
            <a:ahLst/>
            <a:cxnLst/>
            <a:rect l="T0" t="0" r="T1" b="0"/>
            <a:pathLst>
              <a:path w="4261866">
                <a:moveTo>
                  <a:pt x="0" y="0"/>
                </a:moveTo>
                <a:lnTo>
                  <a:pt x="4261866" y="0"/>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3" name="object 85"/>
          <p:cNvSpPr>
            <a:spLocks noChangeArrowheads="1"/>
          </p:cNvSpPr>
          <p:nvPr/>
        </p:nvSpPr>
        <p:spPr bwMode="auto">
          <a:xfrm>
            <a:off x="4683125" y="4640263"/>
            <a:ext cx="4262438" cy="0"/>
          </a:xfrm>
          <a:custGeom>
            <a:avLst/>
            <a:gdLst>
              <a:gd name="T0" fmla="*/ 0 w 4261866"/>
              <a:gd name="T1" fmla="*/ 4261866 w 4261866"/>
            </a:gdLst>
            <a:ahLst/>
            <a:cxnLst/>
            <a:rect l="T0" t="0" r="T1" b="0"/>
            <a:pathLst>
              <a:path w="4261866">
                <a:moveTo>
                  <a:pt x="0" y="0"/>
                </a:moveTo>
                <a:lnTo>
                  <a:pt x="4261866" y="0"/>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4" name="object 86"/>
          <p:cNvSpPr>
            <a:spLocks noChangeArrowheads="1"/>
          </p:cNvSpPr>
          <p:nvPr/>
        </p:nvSpPr>
        <p:spPr bwMode="auto">
          <a:xfrm>
            <a:off x="4683125" y="5218113"/>
            <a:ext cx="4262438" cy="0"/>
          </a:xfrm>
          <a:custGeom>
            <a:avLst/>
            <a:gdLst>
              <a:gd name="T0" fmla="*/ 0 w 4261866"/>
              <a:gd name="T1" fmla="*/ 4261866 w 4261866"/>
            </a:gdLst>
            <a:ahLst/>
            <a:cxnLst/>
            <a:rect l="T0" t="0" r="T1" b="0"/>
            <a:pathLst>
              <a:path w="4261866">
                <a:moveTo>
                  <a:pt x="0" y="0"/>
                </a:moveTo>
                <a:lnTo>
                  <a:pt x="4261866" y="0"/>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5" name="object 87"/>
          <p:cNvSpPr>
            <a:spLocks noChangeArrowheads="1"/>
          </p:cNvSpPr>
          <p:nvPr/>
        </p:nvSpPr>
        <p:spPr bwMode="auto">
          <a:xfrm>
            <a:off x="4683125" y="5797550"/>
            <a:ext cx="4262438" cy="0"/>
          </a:xfrm>
          <a:custGeom>
            <a:avLst/>
            <a:gdLst>
              <a:gd name="T0" fmla="*/ 0 w 4261866"/>
              <a:gd name="T1" fmla="*/ 4261866 w 4261866"/>
            </a:gdLst>
            <a:ahLst/>
            <a:cxnLst/>
            <a:rect l="T0" t="0" r="T1" b="0"/>
            <a:pathLst>
              <a:path w="4261866">
                <a:moveTo>
                  <a:pt x="0" y="0"/>
                </a:moveTo>
                <a:lnTo>
                  <a:pt x="4261866" y="0"/>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6" name="object 88"/>
          <p:cNvSpPr>
            <a:spLocks noChangeArrowheads="1"/>
          </p:cNvSpPr>
          <p:nvPr/>
        </p:nvSpPr>
        <p:spPr bwMode="auto">
          <a:xfrm>
            <a:off x="4689475" y="1331913"/>
            <a:ext cx="0" cy="4843462"/>
          </a:xfrm>
          <a:custGeom>
            <a:avLst/>
            <a:gdLst>
              <a:gd name="T0" fmla="*/ 0 h 4843805"/>
              <a:gd name="T1" fmla="*/ 4843805 h 4843805"/>
            </a:gdLst>
            <a:ahLst/>
            <a:cxnLst/>
            <a:rect l="0" t="T0" r="0" b="T1"/>
            <a:pathLst>
              <a:path h="4843805">
                <a:moveTo>
                  <a:pt x="0" y="0"/>
                </a:moveTo>
                <a:lnTo>
                  <a:pt x="0" y="4843805"/>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7" name="object 89"/>
          <p:cNvSpPr>
            <a:spLocks noChangeArrowheads="1"/>
          </p:cNvSpPr>
          <p:nvPr/>
        </p:nvSpPr>
        <p:spPr bwMode="auto">
          <a:xfrm>
            <a:off x="8939213" y="1331913"/>
            <a:ext cx="0" cy="4843462"/>
          </a:xfrm>
          <a:custGeom>
            <a:avLst/>
            <a:gdLst>
              <a:gd name="T0" fmla="*/ 0 h 4843805"/>
              <a:gd name="T1" fmla="*/ 4843805 h 4843805"/>
            </a:gdLst>
            <a:ahLst/>
            <a:cxnLst/>
            <a:rect l="0" t="T0" r="0" b="T1"/>
            <a:pathLst>
              <a:path h="4843805">
                <a:moveTo>
                  <a:pt x="0" y="0"/>
                </a:moveTo>
                <a:lnTo>
                  <a:pt x="0" y="4843805"/>
                </a:lnTo>
              </a:path>
            </a:pathLst>
          </a:custGeom>
          <a:noFill/>
          <a:ln w="12700">
            <a:solidFill>
              <a:srgbClr val="FFFFFF"/>
            </a:solidFill>
            <a:miter lim="800000"/>
            <a:headEnd/>
            <a:tailEnd/>
          </a:ln>
        </p:spPr>
        <p:txBody>
          <a:bodyPr lIns="0" tIns="0" rIns="0" bIns="0">
            <a:prstTxWarp prst="textNoShape">
              <a:avLst/>
            </a:prstTxWarp>
          </a:bodyPr>
          <a:lstStyle/>
          <a:p>
            <a:endParaRPr lang="en-US"/>
          </a:p>
        </p:txBody>
      </p:sp>
      <p:sp>
        <p:nvSpPr>
          <p:cNvPr id="41008" name="object 42"/>
          <p:cNvSpPr txBox="1">
            <a:spLocks noChangeArrowheads="1"/>
          </p:cNvSpPr>
          <p:nvPr/>
        </p:nvSpPr>
        <p:spPr bwMode="auto">
          <a:xfrm>
            <a:off x="762000" y="152400"/>
            <a:ext cx="7467600" cy="1152525"/>
          </a:xfrm>
          <a:prstGeom prst="rect">
            <a:avLst/>
          </a:prstGeom>
          <a:noFill/>
          <a:ln w="9525">
            <a:noFill/>
            <a:miter lim="800000"/>
            <a:headEnd/>
            <a:tailEnd/>
          </a:ln>
        </p:spPr>
        <p:txBody>
          <a:bodyPr lIns="0" tIns="0" rIns="0" bIns="0">
            <a:prstTxWarp prst="textNoShape">
              <a:avLst/>
            </a:prstTxWarp>
          </a:bodyPr>
          <a:lstStyle/>
          <a:p>
            <a:pPr marL="12700">
              <a:lnSpc>
                <a:spcPts val="4588"/>
              </a:lnSpc>
              <a:spcBef>
                <a:spcPts val="225"/>
              </a:spcBef>
            </a:pPr>
            <a:r>
              <a:rPr lang="en-US" sz="5400" b="1" baseline="3000">
                <a:solidFill>
                  <a:srgbClr val="071276"/>
                </a:solidFill>
                <a:latin typeface="Calibri" pitchFamily="-105" charset="0"/>
                <a:ea typeface="Calibri" pitchFamily="-105" charset="0"/>
                <a:cs typeface="Calibri" pitchFamily="-105" charset="0"/>
              </a:rPr>
              <a:t>ESI Funds used</a:t>
            </a:r>
            <a:r>
              <a:rPr lang="et-EE" sz="5400" b="1" baseline="3000">
                <a:solidFill>
                  <a:srgbClr val="071276"/>
                </a:solidFill>
                <a:latin typeface="Calibri" pitchFamily="-105" charset="0"/>
                <a:ea typeface="Calibri" pitchFamily="-105" charset="0"/>
                <a:cs typeface="Calibri" pitchFamily="-105" charset="0"/>
              </a:rPr>
              <a:t> to support</a:t>
            </a:r>
            <a:endParaRPr lang="en-US" sz="5400">
              <a:latin typeface="Calibri" pitchFamily="-105" charset="0"/>
              <a:ea typeface="Calibri" pitchFamily="-105" charset="0"/>
              <a:cs typeface="Calibri" pitchFamily="-105" charset="0"/>
            </a:endParaRPr>
          </a:p>
          <a:p>
            <a:pPr marL="12700">
              <a:lnSpc>
                <a:spcPts val="4750"/>
              </a:lnSpc>
              <a:spcBef>
                <a:spcPts val="13"/>
              </a:spcBef>
            </a:pPr>
            <a:r>
              <a:rPr lang="en-US" sz="5400" b="1" baseline="3000">
                <a:solidFill>
                  <a:srgbClr val="071276"/>
                </a:solidFill>
                <a:latin typeface="Calibri" pitchFamily="-105" charset="0"/>
                <a:ea typeface="Calibri" pitchFamily="-105" charset="0"/>
                <a:cs typeface="Calibri" pitchFamily="-105" charset="0"/>
              </a:rPr>
              <a:t>LEADER/CLLD</a:t>
            </a:r>
            <a:endParaRPr lang="en-US" sz="5400">
              <a:latin typeface="Calibri" pitchFamily="-105" charset="0"/>
              <a:ea typeface="Calibri" pitchFamily="-105" charset="0"/>
              <a:cs typeface="Calibri" pitchFamily="-105" charset="0"/>
            </a:endParaRPr>
          </a:p>
          <a:p>
            <a:pPr marL="12700" algn="r">
              <a:lnSpc>
                <a:spcPct val="102000"/>
              </a:lnSpc>
              <a:spcBef>
                <a:spcPts val="1525"/>
              </a:spcBef>
            </a:pPr>
            <a:endParaRPr lang="en-US" sz="5400">
              <a:latin typeface="Calibri" pitchFamily="-105" charset="0"/>
              <a:ea typeface="Calibri" pitchFamily="-105" charset="0"/>
              <a:cs typeface="Calibri" pitchFamily="-105" charset="0"/>
            </a:endParaRPr>
          </a:p>
        </p:txBody>
      </p:sp>
      <p:sp>
        <p:nvSpPr>
          <p:cNvPr id="39" name="object 39"/>
          <p:cNvSpPr txBox="1"/>
          <p:nvPr/>
        </p:nvSpPr>
        <p:spPr>
          <a:xfrm>
            <a:off x="755650" y="2760663"/>
            <a:ext cx="323850" cy="279400"/>
          </a:xfrm>
          <a:prstGeom prst="rect">
            <a:avLst/>
          </a:prstGeom>
        </p:spPr>
        <p:txBody>
          <a:bodyPr lIns="0" tIns="0" rIns="0" bIns="0"/>
          <a:lstStyle/>
          <a:p>
            <a:pPr marL="12700">
              <a:lnSpc>
                <a:spcPts val="2140"/>
              </a:lnSpc>
              <a:spcBef>
                <a:spcPts val="107"/>
              </a:spcBef>
              <a:defRPr/>
            </a:pPr>
            <a:r>
              <a:rPr sz="3000" b="1" spc="4" baseline="2730" dirty="0">
                <a:latin typeface="Calibri"/>
                <a:cs typeface="Calibri"/>
              </a:rPr>
              <a:t>10</a:t>
            </a:r>
            <a:endParaRPr sz="2000">
              <a:latin typeface="Calibri"/>
              <a:cs typeface="Calibri"/>
            </a:endParaRPr>
          </a:p>
        </p:txBody>
      </p:sp>
      <p:sp>
        <p:nvSpPr>
          <p:cNvPr id="38" name="object 38"/>
          <p:cNvSpPr txBox="1"/>
          <p:nvPr/>
        </p:nvSpPr>
        <p:spPr>
          <a:xfrm>
            <a:off x="3786188" y="4322763"/>
            <a:ext cx="322262" cy="280987"/>
          </a:xfrm>
          <a:prstGeom prst="rect">
            <a:avLst/>
          </a:prstGeom>
        </p:spPr>
        <p:txBody>
          <a:bodyPr lIns="0" tIns="0" rIns="0" bIns="0"/>
          <a:lstStyle/>
          <a:p>
            <a:pPr marL="12700">
              <a:lnSpc>
                <a:spcPts val="2140"/>
              </a:lnSpc>
              <a:spcBef>
                <a:spcPts val="107"/>
              </a:spcBef>
              <a:defRPr/>
            </a:pPr>
            <a:r>
              <a:rPr sz="3000" b="1" spc="4" baseline="2730" dirty="0">
                <a:latin typeface="Calibri"/>
                <a:cs typeface="Calibri"/>
              </a:rPr>
              <a:t>10</a:t>
            </a:r>
            <a:endParaRPr sz="2000">
              <a:latin typeface="Calibri"/>
              <a:cs typeface="Calibri"/>
            </a:endParaRPr>
          </a:p>
        </p:txBody>
      </p:sp>
      <p:sp>
        <p:nvSpPr>
          <p:cNvPr id="41011" name="object 37"/>
          <p:cNvSpPr txBox="1">
            <a:spLocks noChangeArrowheads="1"/>
          </p:cNvSpPr>
          <p:nvPr/>
        </p:nvSpPr>
        <p:spPr bwMode="auto">
          <a:xfrm>
            <a:off x="1463675" y="5010150"/>
            <a:ext cx="193675" cy="280988"/>
          </a:xfrm>
          <a:prstGeom prst="rect">
            <a:avLst/>
          </a:prstGeom>
          <a:noFill/>
          <a:ln w="9525">
            <a:noFill/>
            <a:miter lim="800000"/>
            <a:headEnd/>
            <a:tailEnd/>
          </a:ln>
        </p:spPr>
        <p:txBody>
          <a:bodyPr lIns="0" tIns="0" rIns="0" bIns="0">
            <a:prstTxWarp prst="textNoShape">
              <a:avLst/>
            </a:prstTxWarp>
          </a:bodyPr>
          <a:lstStyle/>
          <a:p>
            <a:pPr marL="12700">
              <a:lnSpc>
                <a:spcPts val="2138"/>
              </a:lnSpc>
              <a:spcBef>
                <a:spcPts val="113"/>
              </a:spcBef>
            </a:pPr>
            <a:r>
              <a:rPr lang="en-US" sz="3000" b="1" baseline="3000">
                <a:latin typeface="Calibri" pitchFamily="-105" charset="0"/>
                <a:ea typeface="Calibri" pitchFamily="-105" charset="0"/>
                <a:cs typeface="Calibri" pitchFamily="-105" charset="0"/>
              </a:rPr>
              <a:t>4</a:t>
            </a:r>
            <a:endParaRPr lang="en-US" sz="2000">
              <a:latin typeface="Calibri" pitchFamily="-105" charset="0"/>
              <a:ea typeface="Calibri" pitchFamily="-105" charset="0"/>
              <a:cs typeface="Calibri" pitchFamily="-105" charset="0"/>
            </a:endParaRPr>
          </a:p>
        </p:txBody>
      </p:sp>
      <p:sp>
        <p:nvSpPr>
          <p:cNvPr id="36" name="object 36"/>
          <p:cNvSpPr txBox="1"/>
          <p:nvPr/>
        </p:nvSpPr>
        <p:spPr>
          <a:xfrm>
            <a:off x="552450" y="5724525"/>
            <a:ext cx="781050" cy="254000"/>
          </a:xfrm>
          <a:prstGeom prst="rect">
            <a:avLst/>
          </a:prstGeom>
        </p:spPr>
        <p:txBody>
          <a:bodyPr lIns="0" tIns="0" rIns="0" bIns="0"/>
          <a:lstStyle/>
          <a:p>
            <a:pPr marL="12700">
              <a:lnSpc>
                <a:spcPts val="1935"/>
              </a:lnSpc>
              <a:spcBef>
                <a:spcPts val="96"/>
              </a:spcBef>
              <a:defRPr/>
            </a:pPr>
            <a:r>
              <a:rPr sz="2700" baseline="3034" dirty="0">
                <a:solidFill>
                  <a:srgbClr val="538235"/>
                </a:solidFill>
                <a:latin typeface="Calibri"/>
                <a:cs typeface="Calibri"/>
              </a:rPr>
              <a:t>4 Fu</a:t>
            </a:r>
            <a:r>
              <a:rPr sz="2700" spc="-9" baseline="3034" dirty="0">
                <a:solidFill>
                  <a:srgbClr val="538235"/>
                </a:solidFill>
                <a:latin typeface="Calibri"/>
                <a:cs typeface="Calibri"/>
              </a:rPr>
              <a:t>n</a:t>
            </a:r>
            <a:r>
              <a:rPr sz="2700" baseline="3034" dirty="0">
                <a:solidFill>
                  <a:srgbClr val="538235"/>
                </a:solidFill>
                <a:latin typeface="Calibri"/>
                <a:cs typeface="Calibri"/>
              </a:rPr>
              <a:t>ds</a:t>
            </a:r>
            <a:endParaRPr>
              <a:latin typeface="Calibri"/>
              <a:cs typeface="Calibri"/>
            </a:endParaRPr>
          </a:p>
        </p:txBody>
      </p:sp>
      <p:sp>
        <p:nvSpPr>
          <p:cNvPr id="35" name="object 35"/>
          <p:cNvSpPr txBox="1"/>
          <p:nvPr/>
        </p:nvSpPr>
        <p:spPr>
          <a:xfrm>
            <a:off x="1600200" y="5724525"/>
            <a:ext cx="781050" cy="254000"/>
          </a:xfrm>
          <a:prstGeom prst="rect">
            <a:avLst/>
          </a:prstGeom>
        </p:spPr>
        <p:txBody>
          <a:bodyPr lIns="0" tIns="0" rIns="0" bIns="0"/>
          <a:lstStyle/>
          <a:p>
            <a:pPr marL="12700">
              <a:lnSpc>
                <a:spcPts val="1935"/>
              </a:lnSpc>
              <a:spcBef>
                <a:spcPts val="96"/>
              </a:spcBef>
              <a:defRPr/>
            </a:pPr>
            <a:r>
              <a:rPr sz="2700" baseline="3034" dirty="0">
                <a:solidFill>
                  <a:srgbClr val="538235"/>
                </a:solidFill>
                <a:latin typeface="Calibri"/>
                <a:cs typeface="Calibri"/>
              </a:rPr>
              <a:t>3 Fu</a:t>
            </a:r>
            <a:r>
              <a:rPr sz="2700" spc="-9" baseline="3034" dirty="0">
                <a:solidFill>
                  <a:srgbClr val="538235"/>
                </a:solidFill>
                <a:latin typeface="Calibri"/>
                <a:cs typeface="Calibri"/>
              </a:rPr>
              <a:t>n</a:t>
            </a:r>
            <a:r>
              <a:rPr sz="2700" baseline="3034" dirty="0">
                <a:solidFill>
                  <a:srgbClr val="538235"/>
                </a:solidFill>
                <a:latin typeface="Calibri"/>
                <a:cs typeface="Calibri"/>
              </a:rPr>
              <a:t>ds</a:t>
            </a:r>
            <a:endParaRPr>
              <a:latin typeface="Calibri"/>
              <a:cs typeface="Calibri"/>
            </a:endParaRPr>
          </a:p>
        </p:txBody>
      </p:sp>
      <p:sp>
        <p:nvSpPr>
          <p:cNvPr id="34" name="object 34"/>
          <p:cNvSpPr txBox="1"/>
          <p:nvPr/>
        </p:nvSpPr>
        <p:spPr>
          <a:xfrm>
            <a:off x="2649538" y="5724525"/>
            <a:ext cx="781050" cy="254000"/>
          </a:xfrm>
          <a:prstGeom prst="rect">
            <a:avLst/>
          </a:prstGeom>
        </p:spPr>
        <p:txBody>
          <a:bodyPr lIns="0" tIns="0" rIns="0" bIns="0"/>
          <a:lstStyle/>
          <a:p>
            <a:pPr marL="12700">
              <a:lnSpc>
                <a:spcPts val="1935"/>
              </a:lnSpc>
              <a:spcBef>
                <a:spcPts val="96"/>
              </a:spcBef>
              <a:defRPr/>
            </a:pPr>
            <a:r>
              <a:rPr sz="2700" baseline="3034" dirty="0">
                <a:solidFill>
                  <a:srgbClr val="538235"/>
                </a:solidFill>
                <a:latin typeface="Calibri"/>
                <a:cs typeface="Calibri"/>
              </a:rPr>
              <a:t>2 Fu</a:t>
            </a:r>
            <a:r>
              <a:rPr sz="2700" spc="-9" baseline="3034" dirty="0">
                <a:solidFill>
                  <a:srgbClr val="538235"/>
                </a:solidFill>
                <a:latin typeface="Calibri"/>
                <a:cs typeface="Calibri"/>
              </a:rPr>
              <a:t>n</a:t>
            </a:r>
            <a:r>
              <a:rPr sz="2700" baseline="3034" dirty="0">
                <a:solidFill>
                  <a:srgbClr val="538235"/>
                </a:solidFill>
                <a:latin typeface="Calibri"/>
                <a:cs typeface="Calibri"/>
              </a:rPr>
              <a:t>ds</a:t>
            </a:r>
            <a:endParaRPr>
              <a:latin typeface="Calibri"/>
              <a:cs typeface="Calibri"/>
            </a:endParaRPr>
          </a:p>
        </p:txBody>
      </p:sp>
      <p:sp>
        <p:nvSpPr>
          <p:cNvPr id="33" name="object 33"/>
          <p:cNvSpPr txBox="1"/>
          <p:nvPr/>
        </p:nvSpPr>
        <p:spPr>
          <a:xfrm>
            <a:off x="3697288" y="5724525"/>
            <a:ext cx="690562" cy="254000"/>
          </a:xfrm>
          <a:prstGeom prst="rect">
            <a:avLst/>
          </a:prstGeom>
        </p:spPr>
        <p:txBody>
          <a:bodyPr lIns="0" tIns="0" rIns="0" bIns="0"/>
          <a:lstStyle/>
          <a:p>
            <a:pPr marL="12700">
              <a:lnSpc>
                <a:spcPts val="1935"/>
              </a:lnSpc>
              <a:spcBef>
                <a:spcPts val="96"/>
              </a:spcBef>
              <a:defRPr/>
            </a:pPr>
            <a:r>
              <a:rPr sz="2700" baseline="3034" dirty="0">
                <a:solidFill>
                  <a:srgbClr val="538235"/>
                </a:solidFill>
                <a:latin typeface="Calibri"/>
                <a:cs typeface="Calibri"/>
              </a:rPr>
              <a:t>1 Fu</a:t>
            </a:r>
            <a:r>
              <a:rPr sz="2700" spc="-9" baseline="3034" dirty="0">
                <a:solidFill>
                  <a:srgbClr val="538235"/>
                </a:solidFill>
                <a:latin typeface="Calibri"/>
                <a:cs typeface="Calibri"/>
              </a:rPr>
              <a:t>n</a:t>
            </a:r>
            <a:r>
              <a:rPr sz="2700" baseline="3034" dirty="0">
                <a:solidFill>
                  <a:srgbClr val="538235"/>
                </a:solidFill>
                <a:latin typeface="Calibri"/>
                <a:cs typeface="Calibri"/>
              </a:rPr>
              <a:t>d</a:t>
            </a:r>
            <a:endParaRPr dirty="0">
              <a:latin typeface="Calibri"/>
              <a:cs typeface="Calibri"/>
            </a:endParaRPr>
          </a:p>
        </p:txBody>
      </p:sp>
      <p:sp>
        <p:nvSpPr>
          <p:cNvPr id="32" name="object 32"/>
          <p:cNvSpPr txBox="1"/>
          <p:nvPr/>
        </p:nvSpPr>
        <p:spPr>
          <a:xfrm>
            <a:off x="222250" y="6440488"/>
            <a:ext cx="5111750" cy="165100"/>
          </a:xfrm>
          <a:prstGeom prst="rect">
            <a:avLst/>
          </a:prstGeom>
        </p:spPr>
        <p:txBody>
          <a:bodyPr lIns="0" tIns="0" rIns="0" bIns="0"/>
          <a:lstStyle/>
          <a:p>
            <a:pPr marL="12700">
              <a:lnSpc>
                <a:spcPts val="1225"/>
              </a:lnSpc>
              <a:spcBef>
                <a:spcPts val="61"/>
              </a:spcBef>
              <a:defRPr/>
            </a:pPr>
            <a:r>
              <a:rPr sz="1650" i="1" spc="4" baseline="2482" dirty="0">
                <a:solidFill>
                  <a:srgbClr val="001F5F"/>
                </a:solidFill>
                <a:latin typeface="Calibri"/>
                <a:cs typeface="Calibri"/>
              </a:rPr>
              <a:t>S</a:t>
            </a:r>
            <a:r>
              <a:rPr sz="1650" i="1" baseline="2482" dirty="0">
                <a:solidFill>
                  <a:srgbClr val="001F5F"/>
                </a:solidFill>
                <a:latin typeface="Calibri"/>
                <a:cs typeface="Calibri"/>
              </a:rPr>
              <a:t>o</a:t>
            </a:r>
            <a:r>
              <a:rPr sz="1650" i="1" spc="-4" baseline="2482" dirty="0">
                <a:solidFill>
                  <a:srgbClr val="001F5F"/>
                </a:solidFill>
                <a:latin typeface="Calibri"/>
                <a:cs typeface="Calibri"/>
              </a:rPr>
              <a:t>u</a:t>
            </a:r>
            <a:r>
              <a:rPr sz="1650" i="1" spc="4" baseline="2482" dirty="0">
                <a:solidFill>
                  <a:srgbClr val="001F5F"/>
                </a:solidFill>
                <a:latin typeface="Calibri"/>
                <a:cs typeface="Calibri"/>
              </a:rPr>
              <a:t>r</a:t>
            </a:r>
            <a:r>
              <a:rPr sz="1650" i="1" baseline="2482" dirty="0">
                <a:solidFill>
                  <a:srgbClr val="001F5F"/>
                </a:solidFill>
                <a:latin typeface="Calibri"/>
                <a:cs typeface="Calibri"/>
              </a:rPr>
              <a:t>ce:</a:t>
            </a:r>
            <a:r>
              <a:rPr sz="1650" i="1" spc="-4" baseline="2482" dirty="0">
                <a:solidFill>
                  <a:srgbClr val="001F5F"/>
                </a:solidFill>
                <a:latin typeface="Calibri"/>
                <a:cs typeface="Calibri"/>
              </a:rPr>
              <a:t> </a:t>
            </a:r>
            <a:r>
              <a:rPr sz="1650" i="1" baseline="2482" dirty="0">
                <a:solidFill>
                  <a:srgbClr val="001F5F"/>
                </a:solidFill>
                <a:latin typeface="Calibri"/>
                <a:cs typeface="Calibri"/>
              </a:rPr>
              <a:t>ENRD</a:t>
            </a:r>
            <a:r>
              <a:rPr sz="1650" i="1" spc="-4" baseline="2482" dirty="0">
                <a:solidFill>
                  <a:srgbClr val="001F5F"/>
                </a:solidFill>
                <a:latin typeface="Calibri"/>
                <a:cs typeface="Calibri"/>
              </a:rPr>
              <a:t> </a:t>
            </a:r>
            <a:r>
              <a:rPr sz="1650" i="1" baseline="2482" dirty="0">
                <a:solidFill>
                  <a:srgbClr val="001F5F"/>
                </a:solidFill>
                <a:latin typeface="Calibri"/>
                <a:cs typeface="Calibri"/>
              </a:rPr>
              <a:t>CP - </a:t>
            </a:r>
            <a:r>
              <a:rPr sz="1650" i="1" spc="4" baseline="2482" dirty="0">
                <a:solidFill>
                  <a:srgbClr val="001F5F"/>
                </a:solidFill>
                <a:latin typeface="Calibri"/>
                <a:cs typeface="Calibri"/>
              </a:rPr>
              <a:t>S</a:t>
            </a:r>
            <a:r>
              <a:rPr sz="1650" i="1" baseline="2482" dirty="0">
                <a:solidFill>
                  <a:srgbClr val="001F5F"/>
                </a:solidFill>
                <a:latin typeface="Calibri"/>
                <a:cs typeface="Calibri"/>
              </a:rPr>
              <a:t>creeni</a:t>
            </a:r>
            <a:r>
              <a:rPr sz="1650" i="1" spc="-4" baseline="2482" dirty="0">
                <a:solidFill>
                  <a:srgbClr val="001F5F"/>
                </a:solidFill>
                <a:latin typeface="Calibri"/>
                <a:cs typeface="Calibri"/>
              </a:rPr>
              <a:t>n</a:t>
            </a:r>
            <a:r>
              <a:rPr sz="1650" i="1" baseline="2482" dirty="0">
                <a:solidFill>
                  <a:srgbClr val="001F5F"/>
                </a:solidFill>
                <a:latin typeface="Calibri"/>
                <a:cs typeface="Calibri"/>
              </a:rPr>
              <a:t>g</a:t>
            </a:r>
            <a:r>
              <a:rPr sz="1650" i="1" spc="-24" baseline="2482" dirty="0">
                <a:solidFill>
                  <a:srgbClr val="001F5F"/>
                </a:solidFill>
                <a:latin typeface="Calibri"/>
                <a:cs typeface="Calibri"/>
              </a:rPr>
              <a:t> </a:t>
            </a:r>
            <a:r>
              <a:rPr sz="1650" i="1" baseline="2482" dirty="0">
                <a:solidFill>
                  <a:srgbClr val="001F5F"/>
                </a:solidFill>
                <a:latin typeface="Calibri"/>
                <a:cs typeface="Calibri"/>
              </a:rPr>
              <a:t>of 28</a:t>
            </a:r>
            <a:r>
              <a:rPr sz="1650" i="1" spc="-4" baseline="2482" dirty="0">
                <a:solidFill>
                  <a:srgbClr val="001F5F"/>
                </a:solidFill>
                <a:latin typeface="Calibri"/>
                <a:cs typeface="Calibri"/>
              </a:rPr>
              <a:t> app</a:t>
            </a:r>
            <a:r>
              <a:rPr sz="1650" i="1" spc="4" baseline="2482" dirty="0">
                <a:solidFill>
                  <a:srgbClr val="001F5F"/>
                </a:solidFill>
                <a:latin typeface="Calibri"/>
                <a:cs typeface="Calibri"/>
              </a:rPr>
              <a:t>r</a:t>
            </a:r>
            <a:r>
              <a:rPr sz="1650" i="1" baseline="2482" dirty="0">
                <a:solidFill>
                  <a:srgbClr val="001F5F"/>
                </a:solidFill>
                <a:latin typeface="Calibri"/>
                <a:cs typeface="Calibri"/>
              </a:rPr>
              <a:t>oved</a:t>
            </a:r>
            <a:r>
              <a:rPr sz="1650" i="1" spc="-25" baseline="2482" dirty="0">
                <a:solidFill>
                  <a:srgbClr val="001F5F"/>
                </a:solidFill>
                <a:latin typeface="Calibri"/>
                <a:cs typeface="Calibri"/>
              </a:rPr>
              <a:t> </a:t>
            </a:r>
            <a:r>
              <a:rPr sz="1650" i="1" spc="4" baseline="2482" dirty="0">
                <a:solidFill>
                  <a:srgbClr val="001F5F"/>
                </a:solidFill>
                <a:latin typeface="Calibri"/>
                <a:cs typeface="Calibri"/>
              </a:rPr>
              <a:t>P</a:t>
            </a:r>
            <a:r>
              <a:rPr sz="1650" i="1" spc="-4" baseline="2482" dirty="0">
                <a:solidFill>
                  <a:srgbClr val="001F5F"/>
                </a:solidFill>
                <a:latin typeface="Calibri"/>
                <a:cs typeface="Calibri"/>
              </a:rPr>
              <a:t>a</a:t>
            </a:r>
            <a:r>
              <a:rPr sz="1650" i="1" spc="4" baseline="2482" dirty="0">
                <a:solidFill>
                  <a:srgbClr val="001F5F"/>
                </a:solidFill>
                <a:latin typeface="Calibri"/>
                <a:cs typeface="Calibri"/>
              </a:rPr>
              <a:t>r</a:t>
            </a:r>
            <a:r>
              <a:rPr sz="1650" i="1" baseline="2482" dirty="0">
                <a:solidFill>
                  <a:srgbClr val="001F5F"/>
                </a:solidFill>
                <a:latin typeface="Calibri"/>
                <a:cs typeface="Calibri"/>
              </a:rPr>
              <a:t>tne</a:t>
            </a:r>
            <a:r>
              <a:rPr sz="1650" i="1" spc="-4" baseline="2482" dirty="0">
                <a:solidFill>
                  <a:srgbClr val="001F5F"/>
                </a:solidFill>
                <a:latin typeface="Calibri"/>
                <a:cs typeface="Calibri"/>
              </a:rPr>
              <a:t>r</a:t>
            </a:r>
            <a:r>
              <a:rPr sz="1650" i="1" baseline="2482" dirty="0">
                <a:solidFill>
                  <a:srgbClr val="001F5F"/>
                </a:solidFill>
                <a:latin typeface="Calibri"/>
                <a:cs typeface="Calibri"/>
              </a:rPr>
              <a:t>sh</a:t>
            </a:r>
            <a:r>
              <a:rPr sz="1650" i="1" spc="-14" baseline="2482" dirty="0">
                <a:solidFill>
                  <a:srgbClr val="001F5F"/>
                </a:solidFill>
                <a:latin typeface="Calibri"/>
                <a:cs typeface="Calibri"/>
              </a:rPr>
              <a:t>i</a:t>
            </a:r>
            <a:r>
              <a:rPr sz="1650" i="1" baseline="2482" dirty="0">
                <a:solidFill>
                  <a:srgbClr val="001F5F"/>
                </a:solidFill>
                <a:latin typeface="Calibri"/>
                <a:cs typeface="Calibri"/>
              </a:rPr>
              <a:t>p</a:t>
            </a:r>
            <a:r>
              <a:rPr sz="1650" i="1" spc="-34" baseline="2482" dirty="0">
                <a:solidFill>
                  <a:srgbClr val="001F5F"/>
                </a:solidFill>
                <a:latin typeface="Calibri"/>
                <a:cs typeface="Calibri"/>
              </a:rPr>
              <a:t> </a:t>
            </a:r>
            <a:r>
              <a:rPr sz="1650" i="1" baseline="2482" dirty="0">
                <a:solidFill>
                  <a:srgbClr val="001F5F"/>
                </a:solidFill>
                <a:latin typeface="Calibri"/>
                <a:cs typeface="Calibri"/>
              </a:rPr>
              <a:t>A</a:t>
            </a:r>
            <a:r>
              <a:rPr sz="1650" i="1" spc="-4" baseline="2482" dirty="0">
                <a:solidFill>
                  <a:srgbClr val="001F5F"/>
                </a:solidFill>
                <a:latin typeface="Calibri"/>
                <a:cs typeface="Calibri"/>
              </a:rPr>
              <a:t>g</a:t>
            </a:r>
            <a:r>
              <a:rPr sz="1650" i="1" spc="4" baseline="2482" dirty="0">
                <a:solidFill>
                  <a:srgbClr val="001F5F"/>
                </a:solidFill>
                <a:latin typeface="Calibri"/>
                <a:cs typeface="Calibri"/>
              </a:rPr>
              <a:t>r</a:t>
            </a:r>
            <a:r>
              <a:rPr sz="1650" i="1" baseline="2482" dirty="0">
                <a:solidFill>
                  <a:srgbClr val="001F5F"/>
                </a:solidFill>
                <a:latin typeface="Calibri"/>
                <a:cs typeface="Calibri"/>
              </a:rPr>
              <a:t>ee</a:t>
            </a:r>
            <a:r>
              <a:rPr sz="1650" i="1" spc="4" baseline="2482" dirty="0">
                <a:solidFill>
                  <a:srgbClr val="001F5F"/>
                </a:solidFill>
                <a:latin typeface="Calibri"/>
                <a:cs typeface="Calibri"/>
              </a:rPr>
              <a:t>m</a:t>
            </a:r>
            <a:r>
              <a:rPr sz="1650" i="1" baseline="2482" dirty="0">
                <a:solidFill>
                  <a:srgbClr val="001F5F"/>
                </a:solidFill>
                <a:latin typeface="Calibri"/>
                <a:cs typeface="Calibri"/>
              </a:rPr>
              <a:t>en</a:t>
            </a:r>
            <a:r>
              <a:rPr sz="1650" i="1" spc="9" baseline="2482" dirty="0">
                <a:solidFill>
                  <a:srgbClr val="001F5F"/>
                </a:solidFill>
                <a:latin typeface="Calibri"/>
                <a:cs typeface="Calibri"/>
              </a:rPr>
              <a:t>t</a:t>
            </a:r>
            <a:r>
              <a:rPr sz="1650" i="1" baseline="2482" dirty="0">
                <a:solidFill>
                  <a:srgbClr val="001F5F"/>
                </a:solidFill>
                <a:latin typeface="Calibri"/>
                <a:cs typeface="Calibri"/>
              </a:rPr>
              <a:t>s</a:t>
            </a:r>
            <a:r>
              <a:rPr sz="1650" i="1" spc="-29" baseline="2482" dirty="0">
                <a:solidFill>
                  <a:srgbClr val="001F5F"/>
                </a:solidFill>
                <a:latin typeface="Calibri"/>
                <a:cs typeface="Calibri"/>
              </a:rPr>
              <a:t> </a:t>
            </a:r>
            <a:r>
              <a:rPr sz="1650" i="1" spc="-4" baseline="2482" dirty="0">
                <a:solidFill>
                  <a:srgbClr val="001F5F"/>
                </a:solidFill>
                <a:latin typeface="Calibri"/>
                <a:cs typeface="Calibri"/>
              </a:rPr>
              <a:t>an</a:t>
            </a:r>
            <a:r>
              <a:rPr sz="1650" i="1" baseline="2482" dirty="0">
                <a:solidFill>
                  <a:srgbClr val="001F5F"/>
                </a:solidFill>
                <a:latin typeface="Calibri"/>
                <a:cs typeface="Calibri"/>
              </a:rPr>
              <a:t>d</a:t>
            </a:r>
            <a:r>
              <a:rPr sz="1650" i="1" spc="-14" baseline="2482" dirty="0">
                <a:solidFill>
                  <a:srgbClr val="001F5F"/>
                </a:solidFill>
                <a:latin typeface="Calibri"/>
                <a:cs typeface="Calibri"/>
              </a:rPr>
              <a:t> </a:t>
            </a:r>
            <a:r>
              <a:rPr sz="1650" i="1" spc="4" baseline="2482" dirty="0">
                <a:solidFill>
                  <a:srgbClr val="001F5F"/>
                </a:solidFill>
                <a:latin typeface="Calibri"/>
                <a:cs typeface="Calibri"/>
              </a:rPr>
              <a:t>2</a:t>
            </a:r>
            <a:r>
              <a:rPr sz="1650" i="1" baseline="2482" dirty="0">
                <a:solidFill>
                  <a:srgbClr val="001F5F"/>
                </a:solidFill>
                <a:latin typeface="Calibri"/>
                <a:cs typeface="Calibri"/>
              </a:rPr>
              <a:t>6</a:t>
            </a:r>
            <a:r>
              <a:rPr sz="1650" i="1" spc="4" baseline="2482" dirty="0">
                <a:solidFill>
                  <a:srgbClr val="001F5F"/>
                </a:solidFill>
                <a:latin typeface="Calibri"/>
                <a:cs typeface="Calibri"/>
              </a:rPr>
              <a:t> s</a:t>
            </a:r>
            <a:r>
              <a:rPr sz="1650" i="1" spc="-4" baseline="2482" dirty="0">
                <a:solidFill>
                  <a:srgbClr val="001F5F"/>
                </a:solidFill>
                <a:latin typeface="Calibri"/>
                <a:cs typeface="Calibri"/>
              </a:rPr>
              <a:t>a</a:t>
            </a:r>
            <a:r>
              <a:rPr sz="1650" i="1" baseline="2482" dirty="0">
                <a:solidFill>
                  <a:srgbClr val="001F5F"/>
                </a:solidFill>
                <a:latin typeface="Calibri"/>
                <a:cs typeface="Calibri"/>
              </a:rPr>
              <a:t>mple</a:t>
            </a:r>
            <a:r>
              <a:rPr sz="1650" i="1" spc="-25" baseline="2482" dirty="0">
                <a:solidFill>
                  <a:srgbClr val="001F5F"/>
                </a:solidFill>
                <a:latin typeface="Calibri"/>
                <a:cs typeface="Calibri"/>
              </a:rPr>
              <a:t> </a:t>
            </a:r>
            <a:r>
              <a:rPr sz="1650" i="1" baseline="2482" dirty="0">
                <a:solidFill>
                  <a:srgbClr val="001F5F"/>
                </a:solidFill>
                <a:latin typeface="Calibri"/>
                <a:cs typeface="Calibri"/>
              </a:rPr>
              <a:t>R</a:t>
            </a:r>
            <a:r>
              <a:rPr sz="1650" i="1" spc="4" baseline="2482" dirty="0">
                <a:solidFill>
                  <a:srgbClr val="001F5F"/>
                </a:solidFill>
                <a:latin typeface="Calibri"/>
                <a:cs typeface="Calibri"/>
              </a:rPr>
              <a:t>DP</a:t>
            </a:r>
            <a:r>
              <a:rPr sz="1650" i="1" baseline="2482" dirty="0">
                <a:solidFill>
                  <a:srgbClr val="001F5F"/>
                </a:solidFill>
                <a:latin typeface="Calibri"/>
                <a:cs typeface="Calibri"/>
              </a:rPr>
              <a:t>s</a:t>
            </a:r>
            <a:endParaRPr sz="1100" dirty="0">
              <a:latin typeface="Calibri"/>
              <a:cs typeface="Calibri"/>
            </a:endParaRPr>
          </a:p>
        </p:txBody>
      </p:sp>
      <p:sp>
        <p:nvSpPr>
          <p:cNvPr id="31" name="object 31"/>
          <p:cNvSpPr txBox="1"/>
          <p:nvPr/>
        </p:nvSpPr>
        <p:spPr>
          <a:xfrm>
            <a:off x="3524250" y="5776913"/>
            <a:ext cx="127000" cy="127000"/>
          </a:xfrm>
          <a:prstGeom prst="rect">
            <a:avLst/>
          </a:prstGeom>
        </p:spPr>
        <p:txBody>
          <a:bodyPr lIns="0" tIns="0" rIns="0" bIns="0"/>
          <a:lstStyle/>
          <a:p>
            <a:pPr marL="25400">
              <a:lnSpc>
                <a:spcPts val="950"/>
              </a:lnSpc>
              <a:spcBef>
                <a:spcPts val="46"/>
              </a:spcBef>
              <a:defRPr/>
            </a:pPr>
            <a:endParaRPr sz="950">
              <a:latin typeface="Arial" charset="0"/>
            </a:endParaRPr>
          </a:p>
        </p:txBody>
      </p:sp>
      <p:sp>
        <p:nvSpPr>
          <p:cNvPr id="30" name="object 30"/>
          <p:cNvSpPr txBox="1"/>
          <p:nvPr/>
        </p:nvSpPr>
        <p:spPr>
          <a:xfrm>
            <a:off x="2478088" y="5776913"/>
            <a:ext cx="125412" cy="127000"/>
          </a:xfrm>
          <a:prstGeom prst="rect">
            <a:avLst/>
          </a:prstGeom>
        </p:spPr>
        <p:txBody>
          <a:bodyPr lIns="0" tIns="0" rIns="0" bIns="0"/>
          <a:lstStyle/>
          <a:p>
            <a:pPr marL="25400">
              <a:lnSpc>
                <a:spcPts val="950"/>
              </a:lnSpc>
              <a:spcBef>
                <a:spcPts val="46"/>
              </a:spcBef>
              <a:defRPr/>
            </a:pPr>
            <a:endParaRPr sz="950">
              <a:latin typeface="Arial" charset="0"/>
            </a:endParaRPr>
          </a:p>
        </p:txBody>
      </p:sp>
      <p:sp>
        <p:nvSpPr>
          <p:cNvPr id="29" name="object 29"/>
          <p:cNvSpPr txBox="1"/>
          <p:nvPr/>
        </p:nvSpPr>
        <p:spPr>
          <a:xfrm>
            <a:off x="1428750" y="5776913"/>
            <a:ext cx="125413" cy="127000"/>
          </a:xfrm>
          <a:prstGeom prst="rect">
            <a:avLst/>
          </a:prstGeom>
        </p:spPr>
        <p:txBody>
          <a:bodyPr lIns="0" tIns="0" rIns="0" bIns="0"/>
          <a:lstStyle/>
          <a:p>
            <a:pPr marL="25400">
              <a:lnSpc>
                <a:spcPts val="950"/>
              </a:lnSpc>
              <a:spcBef>
                <a:spcPts val="46"/>
              </a:spcBef>
              <a:defRPr/>
            </a:pPr>
            <a:endParaRPr sz="950">
              <a:latin typeface="Arial" charset="0"/>
            </a:endParaRPr>
          </a:p>
        </p:txBody>
      </p:sp>
      <p:sp>
        <p:nvSpPr>
          <p:cNvPr id="28" name="object 28"/>
          <p:cNvSpPr txBox="1"/>
          <p:nvPr/>
        </p:nvSpPr>
        <p:spPr>
          <a:xfrm>
            <a:off x="381000" y="5776913"/>
            <a:ext cx="127000" cy="127000"/>
          </a:xfrm>
          <a:prstGeom prst="rect">
            <a:avLst/>
          </a:prstGeom>
        </p:spPr>
        <p:txBody>
          <a:bodyPr lIns="0" tIns="0" rIns="0" bIns="0"/>
          <a:lstStyle/>
          <a:p>
            <a:pPr marL="25400">
              <a:lnSpc>
                <a:spcPts val="950"/>
              </a:lnSpc>
              <a:spcBef>
                <a:spcPts val="46"/>
              </a:spcBef>
              <a:defRPr/>
            </a:pPr>
            <a:endParaRPr sz="950">
              <a:latin typeface="Arial" charset="0"/>
            </a:endParaRPr>
          </a:p>
        </p:txBody>
      </p:sp>
      <p:sp>
        <p:nvSpPr>
          <p:cNvPr id="27" name="object 27"/>
          <p:cNvSpPr txBox="1"/>
          <p:nvPr/>
        </p:nvSpPr>
        <p:spPr>
          <a:xfrm>
            <a:off x="4689475" y="1338263"/>
            <a:ext cx="1350963" cy="369887"/>
          </a:xfrm>
          <a:prstGeom prst="rect">
            <a:avLst/>
          </a:prstGeom>
        </p:spPr>
        <p:txBody>
          <a:bodyPr lIns="0" tIns="0" rIns="0" bIns="0"/>
          <a:lstStyle/>
          <a:p>
            <a:pPr marL="92201">
              <a:lnSpc>
                <a:spcPct val="101725"/>
              </a:lnSpc>
              <a:spcBef>
                <a:spcPts val="340"/>
              </a:spcBef>
              <a:defRPr/>
            </a:pPr>
            <a:r>
              <a:rPr sz="1600" b="1" dirty="0">
                <a:solidFill>
                  <a:srgbClr val="001F5F"/>
                </a:solidFill>
                <a:latin typeface="Calibri"/>
                <a:cs typeface="Calibri"/>
              </a:rPr>
              <a:t>C</a:t>
            </a:r>
            <a:r>
              <a:rPr sz="1600" b="1" spc="-14" dirty="0">
                <a:solidFill>
                  <a:srgbClr val="001F5F"/>
                </a:solidFill>
                <a:latin typeface="Calibri"/>
                <a:cs typeface="Calibri"/>
              </a:rPr>
              <a:t>a</a:t>
            </a:r>
            <a:r>
              <a:rPr sz="1600" b="1" spc="-25" dirty="0">
                <a:solidFill>
                  <a:srgbClr val="001F5F"/>
                </a:solidFill>
                <a:latin typeface="Calibri"/>
                <a:cs typeface="Calibri"/>
              </a:rPr>
              <a:t>t</a:t>
            </a:r>
            <a:r>
              <a:rPr sz="1600" b="1" dirty="0">
                <a:solidFill>
                  <a:srgbClr val="001F5F"/>
                </a:solidFill>
                <a:latin typeface="Calibri"/>
                <a:cs typeface="Calibri"/>
              </a:rPr>
              <a:t>e</a:t>
            </a:r>
            <a:r>
              <a:rPr sz="1600" b="1" spc="-9" dirty="0">
                <a:solidFill>
                  <a:srgbClr val="001F5F"/>
                </a:solidFill>
                <a:latin typeface="Calibri"/>
                <a:cs typeface="Calibri"/>
              </a:rPr>
              <a:t>g</a:t>
            </a:r>
            <a:r>
              <a:rPr sz="1600" b="1" spc="4" dirty="0">
                <a:solidFill>
                  <a:srgbClr val="001F5F"/>
                </a:solidFill>
                <a:latin typeface="Calibri"/>
                <a:cs typeface="Calibri"/>
              </a:rPr>
              <a:t>or</a:t>
            </a:r>
            <a:r>
              <a:rPr sz="1600" b="1" dirty="0">
                <a:solidFill>
                  <a:srgbClr val="001F5F"/>
                </a:solidFill>
                <a:latin typeface="Calibri"/>
                <a:cs typeface="Calibri"/>
              </a:rPr>
              <a:t>y</a:t>
            </a:r>
            <a:endParaRPr sz="1600">
              <a:latin typeface="Calibri"/>
              <a:cs typeface="Calibri"/>
            </a:endParaRPr>
          </a:p>
        </p:txBody>
      </p:sp>
      <p:sp>
        <p:nvSpPr>
          <p:cNvPr id="41022" name="object 26"/>
          <p:cNvSpPr txBox="1">
            <a:spLocks noChangeArrowheads="1"/>
          </p:cNvSpPr>
          <p:nvPr/>
        </p:nvSpPr>
        <p:spPr bwMode="auto">
          <a:xfrm>
            <a:off x="6040438" y="1338263"/>
            <a:ext cx="2898775" cy="369887"/>
          </a:xfrm>
          <a:prstGeom prst="rect">
            <a:avLst/>
          </a:prstGeom>
          <a:noFill/>
          <a:ln w="9525">
            <a:noFill/>
            <a:miter lim="800000"/>
            <a:headEnd/>
            <a:tailEnd/>
          </a:ln>
        </p:spPr>
        <p:txBody>
          <a:bodyPr lIns="0" tIns="0" rIns="0" bIns="0">
            <a:prstTxWarp prst="textNoShape">
              <a:avLst/>
            </a:prstTxWarp>
          </a:bodyPr>
          <a:lstStyle/>
          <a:p>
            <a:pPr marL="1285875" algn="ctr">
              <a:lnSpc>
                <a:spcPct val="102000"/>
              </a:lnSpc>
              <a:spcBef>
                <a:spcPts val="338"/>
              </a:spcBef>
            </a:pPr>
            <a:r>
              <a:rPr lang="en-US" sz="1600" b="1">
                <a:solidFill>
                  <a:srgbClr val="001F5F"/>
                </a:solidFill>
                <a:latin typeface="Calibri" pitchFamily="-105" charset="0"/>
                <a:ea typeface="Calibri" pitchFamily="-105" charset="0"/>
                <a:cs typeface="Calibri" pitchFamily="-105" charset="0"/>
              </a:rPr>
              <a:t>MS</a:t>
            </a:r>
            <a:endParaRPr lang="en-US" sz="1600">
              <a:latin typeface="Calibri" pitchFamily="-105" charset="0"/>
              <a:ea typeface="Calibri" pitchFamily="-105" charset="0"/>
              <a:cs typeface="Calibri" pitchFamily="-105" charset="0"/>
            </a:endParaRPr>
          </a:p>
        </p:txBody>
      </p:sp>
      <p:sp>
        <p:nvSpPr>
          <p:cNvPr id="41023" name="object 25"/>
          <p:cNvSpPr txBox="1">
            <a:spLocks noChangeArrowheads="1"/>
          </p:cNvSpPr>
          <p:nvPr/>
        </p:nvSpPr>
        <p:spPr bwMode="auto">
          <a:xfrm>
            <a:off x="4689475" y="1708150"/>
            <a:ext cx="1350963" cy="371475"/>
          </a:xfrm>
          <a:prstGeom prst="rect">
            <a:avLst/>
          </a:prstGeom>
          <a:noFill/>
          <a:ln w="9525">
            <a:noFill/>
            <a:miter lim="800000"/>
            <a:headEnd/>
            <a:tailEnd/>
          </a:ln>
        </p:spPr>
        <p:txBody>
          <a:bodyPr lIns="0" tIns="0" rIns="0" bIns="0">
            <a:prstTxWarp prst="textNoShape">
              <a:avLst/>
            </a:prstTxWarp>
          </a:bodyPr>
          <a:lstStyle/>
          <a:p>
            <a:pPr marL="25400">
              <a:lnSpc>
                <a:spcPts val="1000"/>
              </a:lnSpc>
            </a:pPr>
            <a:endParaRPr lang="en-US" sz="1000"/>
          </a:p>
        </p:txBody>
      </p:sp>
      <p:sp>
        <p:nvSpPr>
          <p:cNvPr id="24" name="object 24"/>
          <p:cNvSpPr txBox="1"/>
          <p:nvPr/>
        </p:nvSpPr>
        <p:spPr>
          <a:xfrm>
            <a:off x="6040438" y="1708150"/>
            <a:ext cx="1438275" cy="371475"/>
          </a:xfrm>
          <a:prstGeom prst="rect">
            <a:avLst/>
          </a:prstGeom>
        </p:spPr>
        <p:txBody>
          <a:bodyPr lIns="0" tIns="0" rIns="0" bIns="0"/>
          <a:lstStyle/>
          <a:p>
            <a:pPr marL="92201">
              <a:lnSpc>
                <a:spcPct val="101725"/>
              </a:lnSpc>
              <a:spcBef>
                <a:spcPts val="340"/>
              </a:spcBef>
              <a:defRPr/>
            </a:pPr>
            <a:r>
              <a:rPr sz="1600" dirty="0">
                <a:solidFill>
                  <a:srgbClr val="001F5F"/>
                </a:solidFill>
                <a:latin typeface="Calibri"/>
                <a:cs typeface="Calibri"/>
              </a:rPr>
              <a:t>M</a:t>
            </a:r>
            <a:r>
              <a:rPr sz="1600" spc="4" dirty="0">
                <a:solidFill>
                  <a:srgbClr val="001F5F"/>
                </a:solidFill>
                <a:latin typeface="Calibri"/>
                <a:cs typeface="Calibri"/>
              </a:rPr>
              <a:t>ult</a:t>
            </a:r>
            <a:r>
              <a:rPr sz="1600" spc="14" dirty="0">
                <a:solidFill>
                  <a:srgbClr val="001F5F"/>
                </a:solidFill>
                <a:latin typeface="Calibri"/>
                <a:cs typeface="Calibri"/>
              </a:rPr>
              <a:t>i</a:t>
            </a:r>
            <a:r>
              <a:rPr sz="1600" spc="4" dirty="0">
                <a:solidFill>
                  <a:srgbClr val="001F5F"/>
                </a:solidFill>
                <a:latin typeface="Calibri"/>
                <a:cs typeface="Calibri"/>
              </a:rPr>
              <a:t>-f</a:t>
            </a:r>
            <a:r>
              <a:rPr sz="1600" dirty="0">
                <a:solidFill>
                  <a:srgbClr val="001F5F"/>
                </a:solidFill>
                <a:latin typeface="Calibri"/>
                <a:cs typeface="Calibri"/>
              </a:rPr>
              <a:t>u</a:t>
            </a:r>
            <a:r>
              <a:rPr sz="1600" spc="-9" dirty="0">
                <a:solidFill>
                  <a:srgbClr val="001F5F"/>
                </a:solidFill>
                <a:latin typeface="Calibri"/>
                <a:cs typeface="Calibri"/>
              </a:rPr>
              <a:t>n</a:t>
            </a:r>
            <a:r>
              <a:rPr sz="1600" dirty="0">
                <a:solidFill>
                  <a:srgbClr val="001F5F"/>
                </a:solidFill>
                <a:latin typeface="Calibri"/>
                <a:cs typeface="Calibri"/>
              </a:rPr>
              <a:t>d</a:t>
            </a:r>
            <a:endParaRPr sz="1600">
              <a:latin typeface="Calibri"/>
              <a:cs typeface="Calibri"/>
            </a:endParaRPr>
          </a:p>
        </p:txBody>
      </p:sp>
      <p:sp>
        <p:nvSpPr>
          <p:cNvPr id="23" name="object 23"/>
          <p:cNvSpPr txBox="1"/>
          <p:nvPr/>
        </p:nvSpPr>
        <p:spPr>
          <a:xfrm>
            <a:off x="7478713" y="1708150"/>
            <a:ext cx="1460500" cy="371475"/>
          </a:xfrm>
          <a:prstGeom prst="rect">
            <a:avLst/>
          </a:prstGeom>
        </p:spPr>
        <p:txBody>
          <a:bodyPr lIns="0" tIns="0" rIns="0" bIns="0"/>
          <a:lstStyle/>
          <a:p>
            <a:pPr marL="92455">
              <a:lnSpc>
                <a:spcPct val="101725"/>
              </a:lnSpc>
              <a:spcBef>
                <a:spcPts val="340"/>
              </a:spcBef>
              <a:defRPr/>
            </a:pPr>
            <a:r>
              <a:rPr sz="1600" dirty="0">
                <a:solidFill>
                  <a:srgbClr val="001F5F"/>
                </a:solidFill>
                <a:latin typeface="Calibri"/>
                <a:cs typeface="Calibri"/>
              </a:rPr>
              <a:t>Mono</a:t>
            </a:r>
            <a:r>
              <a:rPr sz="1600" spc="4" dirty="0">
                <a:solidFill>
                  <a:srgbClr val="001F5F"/>
                </a:solidFill>
                <a:latin typeface="Calibri"/>
                <a:cs typeface="Calibri"/>
              </a:rPr>
              <a:t>-f</a:t>
            </a:r>
            <a:r>
              <a:rPr sz="1600" dirty="0">
                <a:solidFill>
                  <a:srgbClr val="001F5F"/>
                </a:solidFill>
                <a:latin typeface="Calibri"/>
                <a:cs typeface="Calibri"/>
              </a:rPr>
              <a:t>und</a:t>
            </a:r>
            <a:endParaRPr sz="1600">
              <a:latin typeface="Calibri"/>
              <a:cs typeface="Calibri"/>
            </a:endParaRPr>
          </a:p>
        </p:txBody>
      </p:sp>
      <p:sp>
        <p:nvSpPr>
          <p:cNvPr id="41026" name="object 22"/>
          <p:cNvSpPr txBox="1">
            <a:spLocks noChangeArrowheads="1"/>
          </p:cNvSpPr>
          <p:nvPr/>
        </p:nvSpPr>
        <p:spPr bwMode="auto">
          <a:xfrm>
            <a:off x="4689475" y="2079625"/>
            <a:ext cx="1350963" cy="822325"/>
          </a:xfrm>
          <a:prstGeom prst="rect">
            <a:avLst/>
          </a:prstGeom>
          <a:noFill/>
          <a:ln w="9525">
            <a:noFill/>
            <a:miter lim="800000"/>
            <a:headEnd/>
            <a:tailEnd/>
          </a:ln>
        </p:spPr>
        <p:txBody>
          <a:bodyPr lIns="0" tIns="0" rIns="0" bIns="0">
            <a:prstTxWarp prst="textNoShape">
              <a:avLst/>
            </a:prstTxWarp>
          </a:bodyPr>
          <a:lstStyle/>
          <a:p>
            <a:pPr marL="187325" indent="-58738">
              <a:lnSpc>
                <a:spcPts val="1925"/>
              </a:lnSpc>
              <a:spcBef>
                <a:spcPts val="425"/>
              </a:spcBef>
            </a:pPr>
            <a:r>
              <a:rPr lang="en-US" sz="1600">
                <a:solidFill>
                  <a:srgbClr val="001F5F"/>
                </a:solidFill>
                <a:latin typeface="Calibri" pitchFamily="-105" charset="0"/>
                <a:ea typeface="Calibri" pitchFamily="-105" charset="0"/>
                <a:cs typeface="Calibri" pitchFamily="-105" charset="0"/>
              </a:rPr>
              <a:t>EAFRD, ERDF, ESF &amp; EMFF</a:t>
            </a:r>
            <a:endParaRPr lang="en-US" sz="1600">
              <a:latin typeface="Calibri" pitchFamily="-105" charset="0"/>
              <a:ea typeface="Calibri" pitchFamily="-105" charset="0"/>
              <a:cs typeface="Calibri" pitchFamily="-105" charset="0"/>
            </a:endParaRPr>
          </a:p>
        </p:txBody>
      </p:sp>
      <p:sp>
        <p:nvSpPr>
          <p:cNvPr id="41027" name="object 21"/>
          <p:cNvSpPr txBox="1">
            <a:spLocks noChangeArrowheads="1"/>
          </p:cNvSpPr>
          <p:nvPr/>
        </p:nvSpPr>
        <p:spPr bwMode="auto">
          <a:xfrm>
            <a:off x="6040438" y="2079625"/>
            <a:ext cx="1438275" cy="822325"/>
          </a:xfrm>
          <a:prstGeom prst="rect">
            <a:avLst/>
          </a:prstGeom>
          <a:noFill/>
          <a:ln w="9525">
            <a:noFill/>
            <a:miter lim="800000"/>
            <a:headEnd/>
            <a:tailEnd/>
          </a:ln>
        </p:spPr>
        <p:txBody>
          <a:bodyPr lIns="0" tIns="0" rIns="0" bIns="0">
            <a:prstTxWarp prst="textNoShape">
              <a:avLst/>
            </a:prstTxWarp>
          </a:bodyPr>
          <a:lstStyle/>
          <a:p>
            <a:pPr marL="92075">
              <a:lnSpc>
                <a:spcPts val="1925"/>
              </a:lnSpc>
              <a:spcBef>
                <a:spcPts val="425"/>
              </a:spcBef>
            </a:pPr>
            <a:r>
              <a:rPr lang="en-US" sz="1600">
                <a:solidFill>
                  <a:srgbClr val="001F5F"/>
                </a:solidFill>
                <a:latin typeface="Calibri" pitchFamily="-105" charset="0"/>
                <a:ea typeface="Calibri" pitchFamily="-105" charset="0"/>
                <a:cs typeface="Calibri" pitchFamily="-105" charset="0"/>
              </a:rPr>
              <a:t>BG, DE, ES, FR, GR, IT, PL, PT, SE, UK</a:t>
            </a:r>
            <a:endParaRPr lang="en-US" sz="1600">
              <a:latin typeface="Calibri" pitchFamily="-105" charset="0"/>
              <a:ea typeface="Calibri" pitchFamily="-105" charset="0"/>
              <a:cs typeface="Calibri" pitchFamily="-105" charset="0"/>
            </a:endParaRPr>
          </a:p>
        </p:txBody>
      </p:sp>
      <p:sp>
        <p:nvSpPr>
          <p:cNvPr id="41028" name="object 20"/>
          <p:cNvSpPr txBox="1">
            <a:spLocks noChangeArrowheads="1"/>
          </p:cNvSpPr>
          <p:nvPr/>
        </p:nvSpPr>
        <p:spPr bwMode="auto">
          <a:xfrm>
            <a:off x="7478713" y="2079625"/>
            <a:ext cx="1460500" cy="822325"/>
          </a:xfrm>
          <a:prstGeom prst="rect">
            <a:avLst/>
          </a:prstGeom>
          <a:noFill/>
          <a:ln w="9525">
            <a:noFill/>
            <a:miter lim="800000"/>
            <a:headEnd/>
            <a:tailEnd/>
          </a:ln>
        </p:spPr>
        <p:txBody>
          <a:bodyPr lIns="0" tIns="0" rIns="0" bIns="0">
            <a:prstTxWarp prst="textNoShape">
              <a:avLst/>
            </a:prstTxWarp>
          </a:bodyPr>
          <a:lstStyle/>
          <a:p>
            <a:pPr marL="25400">
              <a:lnSpc>
                <a:spcPts val="1000"/>
              </a:lnSpc>
            </a:pPr>
            <a:endParaRPr lang="en-US" sz="1000"/>
          </a:p>
        </p:txBody>
      </p:sp>
      <p:sp>
        <p:nvSpPr>
          <p:cNvPr id="41029" name="object 19"/>
          <p:cNvSpPr txBox="1">
            <a:spLocks noChangeArrowheads="1"/>
          </p:cNvSpPr>
          <p:nvPr/>
        </p:nvSpPr>
        <p:spPr bwMode="auto">
          <a:xfrm>
            <a:off x="4689475" y="2901950"/>
            <a:ext cx="1350963" cy="579438"/>
          </a:xfrm>
          <a:prstGeom prst="rect">
            <a:avLst/>
          </a:prstGeom>
          <a:noFill/>
          <a:ln w="9525">
            <a:noFill/>
            <a:miter lim="800000"/>
            <a:headEnd/>
            <a:tailEnd/>
          </a:ln>
        </p:spPr>
        <p:txBody>
          <a:bodyPr lIns="0" tIns="0" rIns="0" bIns="0">
            <a:prstTxWarp prst="textNoShape">
              <a:avLst/>
            </a:prstTxWarp>
          </a:bodyPr>
          <a:lstStyle/>
          <a:p>
            <a:pPr marL="115888" algn="ctr">
              <a:lnSpc>
                <a:spcPct val="102000"/>
              </a:lnSpc>
              <a:spcBef>
                <a:spcPts val="338"/>
              </a:spcBef>
            </a:pPr>
            <a:r>
              <a:rPr lang="en-US" sz="1600">
                <a:solidFill>
                  <a:srgbClr val="001F5F"/>
                </a:solidFill>
                <a:latin typeface="Calibri" pitchFamily="-105" charset="0"/>
                <a:ea typeface="Calibri" pitchFamily="-105" charset="0"/>
                <a:cs typeface="Calibri" pitchFamily="-105" charset="0"/>
              </a:rPr>
              <a:t>EAFRD, ERDF</a:t>
            </a:r>
            <a:endParaRPr lang="en-US" sz="1600">
              <a:latin typeface="Calibri" pitchFamily="-105" charset="0"/>
              <a:ea typeface="Calibri" pitchFamily="-105" charset="0"/>
              <a:cs typeface="Calibri" pitchFamily="-105" charset="0"/>
            </a:endParaRPr>
          </a:p>
          <a:p>
            <a:pPr marL="115888" algn="ctr">
              <a:lnSpc>
                <a:spcPts val="1925"/>
              </a:lnSpc>
              <a:spcBef>
                <a:spcPts val="100"/>
              </a:spcBef>
            </a:pPr>
            <a:r>
              <a:rPr lang="en-US" sz="2400" baseline="2000">
                <a:solidFill>
                  <a:srgbClr val="001F5F"/>
                </a:solidFill>
                <a:latin typeface="Calibri" pitchFamily="-105" charset="0"/>
                <a:ea typeface="Calibri" pitchFamily="-105" charset="0"/>
                <a:cs typeface="Calibri" pitchFamily="-105" charset="0"/>
              </a:rPr>
              <a:t>&amp; ESF</a:t>
            </a:r>
            <a:endParaRPr lang="en-US" sz="1600">
              <a:latin typeface="Calibri" pitchFamily="-105" charset="0"/>
              <a:ea typeface="Calibri" pitchFamily="-105" charset="0"/>
              <a:cs typeface="Calibri" pitchFamily="-105" charset="0"/>
            </a:endParaRPr>
          </a:p>
        </p:txBody>
      </p:sp>
      <p:sp>
        <p:nvSpPr>
          <p:cNvPr id="18" name="object 18"/>
          <p:cNvSpPr txBox="1"/>
          <p:nvPr/>
        </p:nvSpPr>
        <p:spPr>
          <a:xfrm>
            <a:off x="6040438" y="2901950"/>
            <a:ext cx="1438275" cy="579438"/>
          </a:xfrm>
          <a:prstGeom prst="rect">
            <a:avLst/>
          </a:prstGeom>
        </p:spPr>
        <p:txBody>
          <a:bodyPr lIns="0" tIns="0" rIns="0" bIns="0"/>
          <a:lstStyle/>
          <a:p>
            <a:pPr marL="92201">
              <a:lnSpc>
                <a:spcPct val="101725"/>
              </a:lnSpc>
              <a:spcBef>
                <a:spcPts val="340"/>
              </a:spcBef>
              <a:defRPr/>
            </a:pPr>
            <a:r>
              <a:rPr sz="1600" dirty="0">
                <a:solidFill>
                  <a:srgbClr val="001F5F"/>
                </a:solidFill>
                <a:latin typeface="Calibri"/>
                <a:cs typeface="Calibri"/>
              </a:rPr>
              <a:t>CZ,</a:t>
            </a:r>
            <a:r>
              <a:rPr sz="1600" spc="-14" dirty="0">
                <a:solidFill>
                  <a:srgbClr val="001F5F"/>
                </a:solidFill>
                <a:latin typeface="Calibri"/>
                <a:cs typeface="Calibri"/>
              </a:rPr>
              <a:t> </a:t>
            </a:r>
            <a:r>
              <a:rPr sz="1600" dirty="0">
                <a:solidFill>
                  <a:srgbClr val="001F5F"/>
                </a:solidFill>
                <a:latin typeface="Calibri"/>
                <a:cs typeface="Calibri"/>
              </a:rPr>
              <a:t>HU</a:t>
            </a:r>
            <a:endParaRPr sz="1600">
              <a:latin typeface="Calibri"/>
              <a:cs typeface="Calibri"/>
            </a:endParaRPr>
          </a:p>
        </p:txBody>
      </p:sp>
      <p:sp>
        <p:nvSpPr>
          <p:cNvPr id="41031" name="object 17"/>
          <p:cNvSpPr txBox="1">
            <a:spLocks noChangeArrowheads="1"/>
          </p:cNvSpPr>
          <p:nvPr/>
        </p:nvSpPr>
        <p:spPr bwMode="auto">
          <a:xfrm>
            <a:off x="7478713" y="2901950"/>
            <a:ext cx="1460500" cy="579438"/>
          </a:xfrm>
          <a:prstGeom prst="rect">
            <a:avLst/>
          </a:prstGeom>
          <a:noFill/>
          <a:ln w="9525">
            <a:noFill/>
            <a:miter lim="800000"/>
            <a:headEnd/>
            <a:tailEnd/>
          </a:ln>
        </p:spPr>
        <p:txBody>
          <a:bodyPr lIns="0" tIns="0" rIns="0" bIns="0">
            <a:prstTxWarp prst="textNoShape">
              <a:avLst/>
            </a:prstTxWarp>
          </a:bodyPr>
          <a:lstStyle/>
          <a:p>
            <a:pPr marL="25400">
              <a:lnSpc>
                <a:spcPts val="1000"/>
              </a:lnSpc>
            </a:pPr>
            <a:endParaRPr lang="en-US" sz="1000"/>
          </a:p>
        </p:txBody>
      </p:sp>
      <p:sp>
        <p:nvSpPr>
          <p:cNvPr id="41032" name="object 16"/>
          <p:cNvSpPr txBox="1">
            <a:spLocks noChangeArrowheads="1"/>
          </p:cNvSpPr>
          <p:nvPr/>
        </p:nvSpPr>
        <p:spPr bwMode="auto">
          <a:xfrm>
            <a:off x="4689475" y="3481388"/>
            <a:ext cx="1350963" cy="579437"/>
          </a:xfrm>
          <a:prstGeom prst="rect">
            <a:avLst/>
          </a:prstGeom>
          <a:noFill/>
          <a:ln w="9525">
            <a:noFill/>
            <a:miter lim="800000"/>
            <a:headEnd/>
            <a:tailEnd/>
          </a:ln>
        </p:spPr>
        <p:txBody>
          <a:bodyPr lIns="0" tIns="0" rIns="0" bIns="0">
            <a:prstTxWarp prst="textNoShape">
              <a:avLst/>
            </a:prstTxWarp>
          </a:bodyPr>
          <a:lstStyle/>
          <a:p>
            <a:pPr marL="115888" algn="ctr">
              <a:lnSpc>
                <a:spcPct val="102000"/>
              </a:lnSpc>
              <a:spcBef>
                <a:spcPts val="338"/>
              </a:spcBef>
            </a:pPr>
            <a:r>
              <a:rPr lang="en-US" sz="1600">
                <a:solidFill>
                  <a:srgbClr val="001F5F"/>
                </a:solidFill>
                <a:latin typeface="Calibri" pitchFamily="-105" charset="0"/>
                <a:ea typeface="Calibri" pitchFamily="-105" charset="0"/>
                <a:cs typeface="Calibri" pitchFamily="-105" charset="0"/>
              </a:rPr>
              <a:t>EAFRD, ERDF</a:t>
            </a:r>
            <a:endParaRPr lang="en-US" sz="1600">
              <a:latin typeface="Calibri" pitchFamily="-105" charset="0"/>
              <a:ea typeface="Calibri" pitchFamily="-105" charset="0"/>
              <a:cs typeface="Calibri" pitchFamily="-105" charset="0"/>
            </a:endParaRPr>
          </a:p>
          <a:p>
            <a:pPr marL="115888" algn="ctr">
              <a:lnSpc>
                <a:spcPts val="1925"/>
              </a:lnSpc>
              <a:spcBef>
                <a:spcPts val="100"/>
              </a:spcBef>
            </a:pPr>
            <a:r>
              <a:rPr lang="en-US" sz="2400" baseline="2000">
                <a:solidFill>
                  <a:srgbClr val="001F5F"/>
                </a:solidFill>
                <a:latin typeface="Calibri" pitchFamily="-105" charset="0"/>
                <a:ea typeface="Calibri" pitchFamily="-105" charset="0"/>
                <a:cs typeface="Calibri" pitchFamily="-105" charset="0"/>
              </a:rPr>
              <a:t>&amp; EMFF</a:t>
            </a:r>
            <a:endParaRPr lang="en-US" sz="1600">
              <a:latin typeface="Calibri" pitchFamily="-105" charset="0"/>
              <a:ea typeface="Calibri" pitchFamily="-105" charset="0"/>
              <a:cs typeface="Calibri" pitchFamily="-105" charset="0"/>
            </a:endParaRPr>
          </a:p>
        </p:txBody>
      </p:sp>
      <p:sp>
        <p:nvSpPr>
          <p:cNvPr id="41033" name="object 15"/>
          <p:cNvSpPr txBox="1">
            <a:spLocks noChangeArrowheads="1"/>
          </p:cNvSpPr>
          <p:nvPr/>
        </p:nvSpPr>
        <p:spPr bwMode="auto">
          <a:xfrm>
            <a:off x="6040438" y="3481388"/>
            <a:ext cx="1438275" cy="579437"/>
          </a:xfrm>
          <a:prstGeom prst="rect">
            <a:avLst/>
          </a:prstGeom>
          <a:noFill/>
          <a:ln w="9525">
            <a:noFill/>
            <a:miter lim="800000"/>
            <a:headEnd/>
            <a:tailEnd/>
          </a:ln>
        </p:spPr>
        <p:txBody>
          <a:bodyPr lIns="0" tIns="0" rIns="0" bIns="0">
            <a:prstTxWarp prst="textNoShape">
              <a:avLst/>
            </a:prstTxWarp>
          </a:bodyPr>
          <a:lstStyle/>
          <a:p>
            <a:pPr marL="92075">
              <a:lnSpc>
                <a:spcPct val="102000"/>
              </a:lnSpc>
              <a:spcBef>
                <a:spcPts val="338"/>
              </a:spcBef>
            </a:pPr>
            <a:r>
              <a:rPr lang="en-US" sz="1600">
                <a:solidFill>
                  <a:srgbClr val="001F5F"/>
                </a:solidFill>
                <a:latin typeface="Calibri" pitchFamily="-105" charset="0"/>
                <a:ea typeface="Calibri" pitchFamily="-105" charset="0"/>
                <a:cs typeface="Calibri" pitchFamily="-105" charset="0"/>
              </a:rPr>
              <a:t>SI</a:t>
            </a:r>
            <a:endParaRPr lang="en-US" sz="1600">
              <a:latin typeface="Calibri" pitchFamily="-105" charset="0"/>
              <a:ea typeface="Calibri" pitchFamily="-105" charset="0"/>
              <a:cs typeface="Calibri" pitchFamily="-105" charset="0"/>
            </a:endParaRPr>
          </a:p>
        </p:txBody>
      </p:sp>
      <p:sp>
        <p:nvSpPr>
          <p:cNvPr id="41034" name="object 14"/>
          <p:cNvSpPr txBox="1">
            <a:spLocks noChangeArrowheads="1"/>
          </p:cNvSpPr>
          <p:nvPr/>
        </p:nvSpPr>
        <p:spPr bwMode="auto">
          <a:xfrm>
            <a:off x="7478713" y="3481388"/>
            <a:ext cx="1460500" cy="579437"/>
          </a:xfrm>
          <a:prstGeom prst="rect">
            <a:avLst/>
          </a:prstGeom>
          <a:noFill/>
          <a:ln w="9525">
            <a:noFill/>
            <a:miter lim="800000"/>
            <a:headEnd/>
            <a:tailEnd/>
          </a:ln>
        </p:spPr>
        <p:txBody>
          <a:bodyPr lIns="0" tIns="0" rIns="0" bIns="0">
            <a:prstTxWarp prst="textNoShape">
              <a:avLst/>
            </a:prstTxWarp>
          </a:bodyPr>
          <a:lstStyle/>
          <a:p>
            <a:pPr marL="25400">
              <a:lnSpc>
                <a:spcPts val="1000"/>
              </a:lnSpc>
            </a:pPr>
            <a:endParaRPr lang="en-US" sz="1000"/>
          </a:p>
        </p:txBody>
      </p:sp>
      <p:sp>
        <p:nvSpPr>
          <p:cNvPr id="41035" name="object 13"/>
          <p:cNvSpPr txBox="1">
            <a:spLocks noChangeArrowheads="1"/>
          </p:cNvSpPr>
          <p:nvPr/>
        </p:nvSpPr>
        <p:spPr bwMode="auto">
          <a:xfrm>
            <a:off x="4689475" y="4060825"/>
            <a:ext cx="1350963" cy="579438"/>
          </a:xfrm>
          <a:prstGeom prst="rect">
            <a:avLst/>
          </a:prstGeom>
          <a:noFill/>
          <a:ln w="9525">
            <a:noFill/>
            <a:miter lim="800000"/>
            <a:headEnd/>
            <a:tailEnd/>
          </a:ln>
        </p:spPr>
        <p:txBody>
          <a:bodyPr lIns="0" tIns="0" rIns="0" bIns="0">
            <a:prstTxWarp prst="textNoShape">
              <a:avLst/>
            </a:prstTxWarp>
          </a:bodyPr>
          <a:lstStyle/>
          <a:p>
            <a:pPr marL="98425" algn="ctr">
              <a:lnSpc>
                <a:spcPct val="102000"/>
              </a:lnSpc>
              <a:spcBef>
                <a:spcPts val="338"/>
              </a:spcBef>
            </a:pPr>
            <a:r>
              <a:rPr lang="en-US" sz="1600">
                <a:solidFill>
                  <a:srgbClr val="001F5F"/>
                </a:solidFill>
                <a:latin typeface="Calibri" pitchFamily="-105" charset="0"/>
                <a:ea typeface="Calibri" pitchFamily="-105" charset="0"/>
                <a:cs typeface="Calibri" pitchFamily="-105" charset="0"/>
              </a:rPr>
              <a:t>EAFRD, EMFF</a:t>
            </a:r>
            <a:endParaRPr lang="en-US" sz="1600">
              <a:latin typeface="Calibri" pitchFamily="-105" charset="0"/>
              <a:ea typeface="Calibri" pitchFamily="-105" charset="0"/>
              <a:cs typeface="Calibri" pitchFamily="-105" charset="0"/>
            </a:endParaRPr>
          </a:p>
          <a:p>
            <a:pPr marL="98425" algn="ctr">
              <a:lnSpc>
                <a:spcPts val="1925"/>
              </a:lnSpc>
              <a:spcBef>
                <a:spcPts val="100"/>
              </a:spcBef>
            </a:pPr>
            <a:r>
              <a:rPr lang="en-US" sz="2400" baseline="2000">
                <a:solidFill>
                  <a:srgbClr val="001F5F"/>
                </a:solidFill>
                <a:latin typeface="Calibri" pitchFamily="-105" charset="0"/>
                <a:ea typeface="Calibri" pitchFamily="-105" charset="0"/>
                <a:cs typeface="Calibri" pitchFamily="-105" charset="0"/>
              </a:rPr>
              <a:t>&amp; ESF</a:t>
            </a:r>
            <a:endParaRPr lang="en-US" sz="1600">
              <a:latin typeface="Calibri" pitchFamily="-105" charset="0"/>
              <a:ea typeface="Calibri" pitchFamily="-105" charset="0"/>
              <a:cs typeface="Calibri" pitchFamily="-105" charset="0"/>
            </a:endParaRPr>
          </a:p>
        </p:txBody>
      </p:sp>
      <p:sp>
        <p:nvSpPr>
          <p:cNvPr id="12" name="object 12"/>
          <p:cNvSpPr txBox="1"/>
          <p:nvPr/>
        </p:nvSpPr>
        <p:spPr>
          <a:xfrm>
            <a:off x="6040438" y="4060825"/>
            <a:ext cx="1438275" cy="579438"/>
          </a:xfrm>
          <a:prstGeom prst="rect">
            <a:avLst/>
          </a:prstGeom>
        </p:spPr>
        <p:txBody>
          <a:bodyPr lIns="0" tIns="0" rIns="0" bIns="0"/>
          <a:lstStyle/>
          <a:p>
            <a:pPr marL="92201">
              <a:lnSpc>
                <a:spcPct val="101725"/>
              </a:lnSpc>
              <a:spcBef>
                <a:spcPts val="340"/>
              </a:spcBef>
              <a:defRPr/>
            </a:pPr>
            <a:r>
              <a:rPr sz="1600" spc="-119" dirty="0">
                <a:solidFill>
                  <a:srgbClr val="001F5F"/>
                </a:solidFill>
                <a:latin typeface="Calibri"/>
                <a:cs typeface="Calibri"/>
              </a:rPr>
              <a:t>LT</a:t>
            </a:r>
            <a:endParaRPr sz="1600">
              <a:latin typeface="Calibri"/>
              <a:cs typeface="Calibri"/>
            </a:endParaRPr>
          </a:p>
        </p:txBody>
      </p:sp>
      <p:sp>
        <p:nvSpPr>
          <p:cNvPr id="41037" name="object 11"/>
          <p:cNvSpPr txBox="1">
            <a:spLocks noChangeArrowheads="1"/>
          </p:cNvSpPr>
          <p:nvPr/>
        </p:nvSpPr>
        <p:spPr bwMode="auto">
          <a:xfrm>
            <a:off x="7478713" y="4060825"/>
            <a:ext cx="1460500" cy="579438"/>
          </a:xfrm>
          <a:prstGeom prst="rect">
            <a:avLst/>
          </a:prstGeom>
          <a:noFill/>
          <a:ln w="9525">
            <a:noFill/>
            <a:miter lim="800000"/>
            <a:headEnd/>
            <a:tailEnd/>
          </a:ln>
        </p:spPr>
        <p:txBody>
          <a:bodyPr lIns="0" tIns="0" rIns="0" bIns="0">
            <a:prstTxWarp prst="textNoShape">
              <a:avLst/>
            </a:prstTxWarp>
          </a:bodyPr>
          <a:lstStyle/>
          <a:p>
            <a:pPr marL="25400">
              <a:lnSpc>
                <a:spcPts val="1000"/>
              </a:lnSpc>
            </a:pPr>
            <a:endParaRPr lang="en-US" sz="1000"/>
          </a:p>
        </p:txBody>
      </p:sp>
      <p:sp>
        <p:nvSpPr>
          <p:cNvPr id="41038" name="object 10"/>
          <p:cNvSpPr txBox="1">
            <a:spLocks noChangeArrowheads="1"/>
          </p:cNvSpPr>
          <p:nvPr/>
        </p:nvSpPr>
        <p:spPr bwMode="auto">
          <a:xfrm>
            <a:off x="4689475" y="4640263"/>
            <a:ext cx="1350963" cy="577850"/>
          </a:xfrm>
          <a:prstGeom prst="rect">
            <a:avLst/>
          </a:prstGeom>
          <a:noFill/>
          <a:ln w="9525">
            <a:noFill/>
            <a:miter lim="800000"/>
            <a:headEnd/>
            <a:tailEnd/>
          </a:ln>
        </p:spPr>
        <p:txBody>
          <a:bodyPr lIns="0" tIns="0" rIns="0" bIns="0">
            <a:prstTxWarp prst="textNoShape">
              <a:avLst/>
            </a:prstTxWarp>
          </a:bodyPr>
          <a:lstStyle/>
          <a:p>
            <a:pPr marL="277813" algn="ctr">
              <a:lnSpc>
                <a:spcPct val="102000"/>
              </a:lnSpc>
              <a:spcBef>
                <a:spcPts val="338"/>
              </a:spcBef>
            </a:pPr>
            <a:r>
              <a:rPr lang="en-US" sz="1600">
                <a:solidFill>
                  <a:srgbClr val="001F5F"/>
                </a:solidFill>
                <a:latin typeface="Calibri" pitchFamily="-105" charset="0"/>
                <a:ea typeface="Calibri" pitchFamily="-105" charset="0"/>
                <a:cs typeface="Calibri" pitchFamily="-105" charset="0"/>
              </a:rPr>
              <a:t>EAFRD &amp;</a:t>
            </a:r>
            <a:endParaRPr lang="en-US" sz="1600">
              <a:latin typeface="Calibri" pitchFamily="-105" charset="0"/>
              <a:ea typeface="Calibri" pitchFamily="-105" charset="0"/>
              <a:cs typeface="Calibri" pitchFamily="-105" charset="0"/>
            </a:endParaRPr>
          </a:p>
          <a:p>
            <a:pPr marL="277813" algn="ctr">
              <a:lnSpc>
                <a:spcPts val="1925"/>
              </a:lnSpc>
              <a:spcBef>
                <a:spcPts val="100"/>
              </a:spcBef>
            </a:pPr>
            <a:r>
              <a:rPr lang="en-US" sz="2400" baseline="2000">
                <a:solidFill>
                  <a:srgbClr val="001F5F"/>
                </a:solidFill>
                <a:latin typeface="Calibri" pitchFamily="-105" charset="0"/>
                <a:ea typeface="Calibri" pitchFamily="-105" charset="0"/>
                <a:cs typeface="Calibri" pitchFamily="-105" charset="0"/>
              </a:rPr>
              <a:t>EMFF</a:t>
            </a:r>
            <a:endParaRPr lang="en-US" sz="1600">
              <a:latin typeface="Calibri" pitchFamily="-105" charset="0"/>
              <a:ea typeface="Calibri" pitchFamily="-105" charset="0"/>
              <a:cs typeface="Calibri" pitchFamily="-105" charset="0"/>
            </a:endParaRPr>
          </a:p>
        </p:txBody>
      </p:sp>
      <p:sp>
        <p:nvSpPr>
          <p:cNvPr id="9" name="object 9"/>
          <p:cNvSpPr txBox="1"/>
          <p:nvPr/>
        </p:nvSpPr>
        <p:spPr>
          <a:xfrm>
            <a:off x="6040438" y="4640263"/>
            <a:ext cx="1438275" cy="577850"/>
          </a:xfrm>
          <a:prstGeom prst="rect">
            <a:avLst/>
          </a:prstGeom>
        </p:spPr>
        <p:txBody>
          <a:bodyPr lIns="0" tIns="0" rIns="0" bIns="0"/>
          <a:lstStyle/>
          <a:p>
            <a:pPr marL="92201">
              <a:lnSpc>
                <a:spcPct val="101725"/>
              </a:lnSpc>
              <a:spcBef>
                <a:spcPts val="340"/>
              </a:spcBef>
              <a:defRPr/>
            </a:pPr>
            <a:r>
              <a:rPr sz="1600" dirty="0">
                <a:solidFill>
                  <a:srgbClr val="001F5F"/>
                </a:solidFill>
                <a:latin typeface="Calibri"/>
                <a:cs typeface="Calibri"/>
              </a:rPr>
              <a:t>C</a:t>
            </a:r>
            <a:r>
              <a:rPr sz="1600" spc="-189" dirty="0">
                <a:solidFill>
                  <a:srgbClr val="001F5F"/>
                </a:solidFill>
                <a:latin typeface="Calibri"/>
                <a:cs typeface="Calibri"/>
              </a:rPr>
              <a:t>Y</a:t>
            </a:r>
            <a:r>
              <a:rPr sz="1600" dirty="0">
                <a:solidFill>
                  <a:srgbClr val="001F5F"/>
                </a:solidFill>
                <a:latin typeface="Calibri"/>
                <a:cs typeface="Calibri"/>
              </a:rPr>
              <a:t>,</a:t>
            </a:r>
            <a:r>
              <a:rPr sz="1600" spc="-20" dirty="0">
                <a:solidFill>
                  <a:srgbClr val="001F5F"/>
                </a:solidFill>
                <a:latin typeface="Calibri"/>
                <a:cs typeface="Calibri"/>
              </a:rPr>
              <a:t> </a:t>
            </a:r>
            <a:r>
              <a:rPr sz="1600" dirty="0">
                <a:solidFill>
                  <a:srgbClr val="001F5F"/>
                </a:solidFill>
                <a:latin typeface="Calibri"/>
                <a:cs typeface="Calibri"/>
              </a:rPr>
              <a:t>DK,</a:t>
            </a:r>
            <a:r>
              <a:rPr sz="1600" spc="-22" dirty="0">
                <a:solidFill>
                  <a:srgbClr val="001F5F"/>
                </a:solidFill>
                <a:latin typeface="Calibri"/>
                <a:cs typeface="Calibri"/>
              </a:rPr>
              <a:t> </a:t>
            </a:r>
            <a:r>
              <a:rPr sz="1600" dirty="0">
                <a:solidFill>
                  <a:srgbClr val="001F5F"/>
                </a:solidFill>
                <a:latin typeface="Calibri"/>
                <a:cs typeface="Calibri"/>
              </a:rPr>
              <a:t>F</a:t>
            </a:r>
            <a:r>
              <a:rPr sz="1600" spc="4" dirty="0">
                <a:solidFill>
                  <a:srgbClr val="001F5F"/>
                </a:solidFill>
                <a:latin typeface="Calibri"/>
                <a:cs typeface="Calibri"/>
              </a:rPr>
              <a:t>I</a:t>
            </a:r>
            <a:r>
              <a:rPr sz="1600" dirty="0">
                <a:solidFill>
                  <a:srgbClr val="001F5F"/>
                </a:solidFill>
                <a:latin typeface="Calibri"/>
                <a:cs typeface="Calibri"/>
              </a:rPr>
              <a:t>,</a:t>
            </a:r>
            <a:r>
              <a:rPr sz="1600" spc="-15" dirty="0">
                <a:solidFill>
                  <a:srgbClr val="001F5F"/>
                </a:solidFill>
                <a:latin typeface="Calibri"/>
                <a:cs typeface="Calibri"/>
              </a:rPr>
              <a:t> </a:t>
            </a:r>
            <a:r>
              <a:rPr sz="1600" spc="-119" dirty="0">
                <a:solidFill>
                  <a:srgbClr val="001F5F"/>
                </a:solidFill>
                <a:latin typeface="Calibri"/>
                <a:cs typeface="Calibri"/>
              </a:rPr>
              <a:t>LV</a:t>
            </a:r>
            <a:endParaRPr sz="1600">
              <a:latin typeface="Calibri"/>
              <a:cs typeface="Calibri"/>
            </a:endParaRPr>
          </a:p>
        </p:txBody>
      </p:sp>
      <p:sp>
        <p:nvSpPr>
          <p:cNvPr id="41040" name="object 8"/>
          <p:cNvSpPr txBox="1">
            <a:spLocks noChangeArrowheads="1"/>
          </p:cNvSpPr>
          <p:nvPr/>
        </p:nvSpPr>
        <p:spPr bwMode="auto">
          <a:xfrm>
            <a:off x="7478713" y="4640263"/>
            <a:ext cx="1460500" cy="577850"/>
          </a:xfrm>
          <a:prstGeom prst="rect">
            <a:avLst/>
          </a:prstGeom>
          <a:noFill/>
          <a:ln w="9525">
            <a:noFill/>
            <a:miter lim="800000"/>
            <a:headEnd/>
            <a:tailEnd/>
          </a:ln>
        </p:spPr>
        <p:txBody>
          <a:bodyPr lIns="0" tIns="0" rIns="0" bIns="0">
            <a:prstTxWarp prst="textNoShape">
              <a:avLst/>
            </a:prstTxWarp>
          </a:bodyPr>
          <a:lstStyle/>
          <a:p>
            <a:pPr marL="92075">
              <a:lnSpc>
                <a:spcPct val="102000"/>
              </a:lnSpc>
              <a:spcBef>
                <a:spcPts val="338"/>
              </a:spcBef>
            </a:pPr>
            <a:r>
              <a:rPr lang="en-US" sz="1600">
                <a:solidFill>
                  <a:srgbClr val="001F5F"/>
                </a:solidFill>
                <a:latin typeface="Calibri" pitchFamily="-105" charset="0"/>
                <a:ea typeface="Calibri" pitchFamily="-105" charset="0"/>
                <a:cs typeface="Calibri" pitchFamily="-105" charset="0"/>
              </a:rPr>
              <a:t>EE, HR, IE, RO</a:t>
            </a:r>
            <a:endParaRPr lang="en-US" sz="1600">
              <a:latin typeface="Calibri" pitchFamily="-105" charset="0"/>
              <a:ea typeface="Calibri" pitchFamily="-105" charset="0"/>
              <a:cs typeface="Calibri" pitchFamily="-105" charset="0"/>
            </a:endParaRPr>
          </a:p>
        </p:txBody>
      </p:sp>
      <p:sp>
        <p:nvSpPr>
          <p:cNvPr id="41041" name="object 7"/>
          <p:cNvSpPr txBox="1">
            <a:spLocks noChangeArrowheads="1"/>
          </p:cNvSpPr>
          <p:nvPr/>
        </p:nvSpPr>
        <p:spPr bwMode="auto">
          <a:xfrm>
            <a:off x="4689475" y="5218113"/>
            <a:ext cx="1350963" cy="579437"/>
          </a:xfrm>
          <a:prstGeom prst="rect">
            <a:avLst/>
          </a:prstGeom>
          <a:noFill/>
          <a:ln w="9525">
            <a:noFill/>
            <a:miter lim="800000"/>
            <a:headEnd/>
            <a:tailEnd/>
          </a:ln>
        </p:spPr>
        <p:txBody>
          <a:bodyPr lIns="0" tIns="0" rIns="0" bIns="0">
            <a:prstTxWarp prst="textNoShape">
              <a:avLst/>
            </a:prstTxWarp>
          </a:bodyPr>
          <a:lstStyle/>
          <a:p>
            <a:pPr marL="461963" indent="-152400">
              <a:lnSpc>
                <a:spcPts val="1925"/>
              </a:lnSpc>
              <a:spcBef>
                <a:spcPts val="425"/>
              </a:spcBef>
            </a:pPr>
            <a:r>
              <a:rPr lang="en-US" sz="1600">
                <a:solidFill>
                  <a:srgbClr val="001F5F"/>
                </a:solidFill>
                <a:latin typeface="Calibri" pitchFamily="-105" charset="0"/>
                <a:ea typeface="Calibri" pitchFamily="-105" charset="0"/>
                <a:cs typeface="Calibri" pitchFamily="-105" charset="0"/>
              </a:rPr>
              <a:t>EAFRD &amp; ERDF</a:t>
            </a:r>
            <a:endParaRPr lang="en-US" sz="1600">
              <a:latin typeface="Calibri" pitchFamily="-105" charset="0"/>
              <a:ea typeface="Calibri" pitchFamily="-105" charset="0"/>
              <a:cs typeface="Calibri" pitchFamily="-105" charset="0"/>
            </a:endParaRPr>
          </a:p>
        </p:txBody>
      </p:sp>
      <p:sp>
        <p:nvSpPr>
          <p:cNvPr id="6" name="object 6"/>
          <p:cNvSpPr txBox="1"/>
          <p:nvPr/>
        </p:nvSpPr>
        <p:spPr>
          <a:xfrm>
            <a:off x="6040438" y="5218113"/>
            <a:ext cx="1438275" cy="579437"/>
          </a:xfrm>
          <a:prstGeom prst="rect">
            <a:avLst/>
          </a:prstGeom>
        </p:spPr>
        <p:txBody>
          <a:bodyPr lIns="0" tIns="0" rIns="0" bIns="0"/>
          <a:lstStyle/>
          <a:p>
            <a:pPr marL="92201">
              <a:lnSpc>
                <a:spcPct val="101725"/>
              </a:lnSpc>
              <a:spcBef>
                <a:spcPts val="345"/>
              </a:spcBef>
              <a:defRPr/>
            </a:pPr>
            <a:r>
              <a:rPr sz="1600" spc="-119" dirty="0">
                <a:solidFill>
                  <a:srgbClr val="001F5F"/>
                </a:solidFill>
                <a:latin typeface="Calibri"/>
                <a:cs typeface="Calibri"/>
              </a:rPr>
              <a:t>A</a:t>
            </a:r>
            <a:r>
              <a:rPr sz="1600" spc="-164" dirty="0">
                <a:solidFill>
                  <a:srgbClr val="001F5F"/>
                </a:solidFill>
                <a:latin typeface="Calibri"/>
                <a:cs typeface="Calibri"/>
              </a:rPr>
              <a:t>T</a:t>
            </a:r>
            <a:r>
              <a:rPr sz="1600" dirty="0">
                <a:solidFill>
                  <a:srgbClr val="001F5F"/>
                </a:solidFill>
                <a:latin typeface="Calibri"/>
                <a:cs typeface="Calibri"/>
              </a:rPr>
              <a:t>,</a:t>
            </a:r>
            <a:r>
              <a:rPr sz="1600" spc="340" dirty="0">
                <a:solidFill>
                  <a:srgbClr val="001F5F"/>
                </a:solidFill>
                <a:latin typeface="Calibri"/>
                <a:cs typeface="Calibri"/>
              </a:rPr>
              <a:t> </a:t>
            </a:r>
            <a:r>
              <a:rPr sz="1600" dirty="0">
                <a:solidFill>
                  <a:srgbClr val="001F5F"/>
                </a:solidFill>
                <a:latin typeface="Calibri"/>
                <a:cs typeface="Calibri"/>
              </a:rPr>
              <a:t>SK</a:t>
            </a:r>
            <a:endParaRPr sz="1600" dirty="0">
              <a:latin typeface="Calibri"/>
              <a:cs typeface="Calibri"/>
            </a:endParaRPr>
          </a:p>
        </p:txBody>
      </p:sp>
      <p:sp>
        <p:nvSpPr>
          <p:cNvPr id="41043" name="object 5"/>
          <p:cNvSpPr txBox="1">
            <a:spLocks noChangeArrowheads="1"/>
          </p:cNvSpPr>
          <p:nvPr/>
        </p:nvSpPr>
        <p:spPr bwMode="auto">
          <a:xfrm>
            <a:off x="7478713" y="5218113"/>
            <a:ext cx="1460500" cy="579437"/>
          </a:xfrm>
          <a:prstGeom prst="rect">
            <a:avLst/>
          </a:prstGeom>
          <a:noFill/>
          <a:ln w="9525">
            <a:noFill/>
            <a:miter lim="800000"/>
            <a:headEnd/>
            <a:tailEnd/>
          </a:ln>
        </p:spPr>
        <p:txBody>
          <a:bodyPr lIns="0" tIns="0" rIns="0" bIns="0">
            <a:prstTxWarp prst="textNoShape">
              <a:avLst/>
            </a:prstTxWarp>
          </a:bodyPr>
          <a:lstStyle/>
          <a:p>
            <a:pPr marL="25400">
              <a:lnSpc>
                <a:spcPts val="1000"/>
              </a:lnSpc>
            </a:pPr>
            <a:endParaRPr lang="en-US" sz="1000"/>
          </a:p>
        </p:txBody>
      </p:sp>
      <p:sp>
        <p:nvSpPr>
          <p:cNvPr id="4" name="object 4"/>
          <p:cNvSpPr txBox="1"/>
          <p:nvPr/>
        </p:nvSpPr>
        <p:spPr>
          <a:xfrm>
            <a:off x="4689475" y="5797550"/>
            <a:ext cx="1350963" cy="371475"/>
          </a:xfrm>
          <a:prstGeom prst="rect">
            <a:avLst/>
          </a:prstGeom>
        </p:spPr>
        <p:txBody>
          <a:bodyPr lIns="0" tIns="0" rIns="0" bIns="0"/>
          <a:lstStyle/>
          <a:p>
            <a:pPr marL="191515">
              <a:lnSpc>
                <a:spcPct val="101725"/>
              </a:lnSpc>
              <a:spcBef>
                <a:spcPts val="345"/>
              </a:spcBef>
              <a:defRPr/>
            </a:pPr>
            <a:r>
              <a:rPr sz="1600" dirty="0">
                <a:solidFill>
                  <a:srgbClr val="001F5F"/>
                </a:solidFill>
                <a:latin typeface="Calibri"/>
                <a:cs typeface="Calibri"/>
              </a:rPr>
              <a:t>On</a:t>
            </a:r>
            <a:r>
              <a:rPr sz="1600" spc="4" dirty="0">
                <a:solidFill>
                  <a:srgbClr val="001F5F"/>
                </a:solidFill>
                <a:latin typeface="Calibri"/>
                <a:cs typeface="Calibri"/>
              </a:rPr>
              <a:t>l</a:t>
            </a:r>
            <a:r>
              <a:rPr sz="1600" dirty="0">
                <a:solidFill>
                  <a:srgbClr val="001F5F"/>
                </a:solidFill>
                <a:latin typeface="Calibri"/>
                <a:cs typeface="Calibri"/>
              </a:rPr>
              <a:t>y</a:t>
            </a:r>
            <a:r>
              <a:rPr sz="1600" spc="-29" dirty="0">
                <a:solidFill>
                  <a:srgbClr val="001F5F"/>
                </a:solidFill>
                <a:latin typeface="Calibri"/>
                <a:cs typeface="Calibri"/>
              </a:rPr>
              <a:t> </a:t>
            </a:r>
            <a:r>
              <a:rPr sz="1600" spc="-9" dirty="0">
                <a:solidFill>
                  <a:srgbClr val="001F5F"/>
                </a:solidFill>
                <a:latin typeface="Calibri"/>
                <a:cs typeface="Calibri"/>
              </a:rPr>
              <a:t>E</a:t>
            </a:r>
            <a:r>
              <a:rPr sz="1600" dirty="0">
                <a:solidFill>
                  <a:srgbClr val="001F5F"/>
                </a:solidFill>
                <a:latin typeface="Calibri"/>
                <a:cs typeface="Calibri"/>
              </a:rPr>
              <a:t>AFRD</a:t>
            </a:r>
            <a:endParaRPr sz="1600">
              <a:latin typeface="Calibri"/>
              <a:cs typeface="Calibri"/>
            </a:endParaRPr>
          </a:p>
        </p:txBody>
      </p:sp>
      <p:sp>
        <p:nvSpPr>
          <p:cNvPr id="41045" name="object 3"/>
          <p:cNvSpPr txBox="1">
            <a:spLocks noChangeArrowheads="1"/>
          </p:cNvSpPr>
          <p:nvPr/>
        </p:nvSpPr>
        <p:spPr bwMode="auto">
          <a:xfrm>
            <a:off x="6040438" y="5797550"/>
            <a:ext cx="1438275" cy="371475"/>
          </a:xfrm>
          <a:prstGeom prst="rect">
            <a:avLst/>
          </a:prstGeom>
          <a:noFill/>
          <a:ln w="9525">
            <a:noFill/>
            <a:miter lim="800000"/>
            <a:headEnd/>
            <a:tailEnd/>
          </a:ln>
        </p:spPr>
        <p:txBody>
          <a:bodyPr lIns="0" tIns="0" rIns="0" bIns="0">
            <a:prstTxWarp prst="textNoShape">
              <a:avLst/>
            </a:prstTxWarp>
          </a:bodyPr>
          <a:lstStyle/>
          <a:p>
            <a:pPr marL="25400">
              <a:lnSpc>
                <a:spcPts val="1000"/>
              </a:lnSpc>
            </a:pPr>
            <a:endParaRPr lang="en-US" sz="1000"/>
          </a:p>
        </p:txBody>
      </p:sp>
      <p:sp>
        <p:nvSpPr>
          <p:cNvPr id="2" name="object 2"/>
          <p:cNvSpPr txBox="1"/>
          <p:nvPr/>
        </p:nvSpPr>
        <p:spPr>
          <a:xfrm>
            <a:off x="7478713" y="5797550"/>
            <a:ext cx="1460500" cy="371475"/>
          </a:xfrm>
          <a:prstGeom prst="rect">
            <a:avLst/>
          </a:prstGeom>
        </p:spPr>
        <p:txBody>
          <a:bodyPr lIns="0" tIns="0" rIns="0" bIns="0"/>
          <a:lstStyle/>
          <a:p>
            <a:pPr marL="92455">
              <a:lnSpc>
                <a:spcPct val="101725"/>
              </a:lnSpc>
              <a:spcBef>
                <a:spcPts val="345"/>
              </a:spcBef>
              <a:defRPr/>
            </a:pPr>
            <a:r>
              <a:rPr sz="1600" dirty="0">
                <a:solidFill>
                  <a:srgbClr val="001F5F"/>
                </a:solidFill>
                <a:latin typeface="Calibri"/>
                <a:cs typeface="Calibri"/>
              </a:rPr>
              <a:t>BE,</a:t>
            </a:r>
            <a:r>
              <a:rPr sz="1600" spc="-5" dirty="0">
                <a:solidFill>
                  <a:srgbClr val="001F5F"/>
                </a:solidFill>
                <a:latin typeface="Calibri"/>
                <a:cs typeface="Calibri"/>
              </a:rPr>
              <a:t> </a:t>
            </a:r>
            <a:r>
              <a:rPr sz="1600" spc="-34" dirty="0">
                <a:solidFill>
                  <a:srgbClr val="001F5F"/>
                </a:solidFill>
                <a:latin typeface="Calibri"/>
                <a:cs typeface="Calibri"/>
              </a:rPr>
              <a:t>L</a:t>
            </a:r>
            <a:r>
              <a:rPr sz="1600" spc="-29" dirty="0">
                <a:solidFill>
                  <a:srgbClr val="001F5F"/>
                </a:solidFill>
                <a:latin typeface="Calibri"/>
                <a:cs typeface="Calibri"/>
              </a:rPr>
              <a:t>U</a:t>
            </a:r>
            <a:r>
              <a:rPr sz="1600" dirty="0">
                <a:solidFill>
                  <a:srgbClr val="001F5F"/>
                </a:solidFill>
                <a:latin typeface="Calibri"/>
                <a:cs typeface="Calibri"/>
              </a:rPr>
              <a:t>, N</a:t>
            </a:r>
            <a:r>
              <a:rPr sz="1600" spc="14" dirty="0">
                <a:solidFill>
                  <a:srgbClr val="001F5F"/>
                </a:solidFill>
                <a:latin typeface="Calibri"/>
                <a:cs typeface="Calibri"/>
              </a:rPr>
              <a:t>L</a:t>
            </a:r>
            <a:r>
              <a:rPr sz="1600" dirty="0">
                <a:solidFill>
                  <a:srgbClr val="001F5F"/>
                </a:solidFill>
                <a:latin typeface="Calibri"/>
                <a:cs typeface="Calibri"/>
              </a:rPr>
              <a:t>,</a:t>
            </a:r>
            <a:r>
              <a:rPr sz="1600" spc="-6" dirty="0">
                <a:solidFill>
                  <a:srgbClr val="001F5F"/>
                </a:solidFill>
                <a:latin typeface="Calibri"/>
                <a:cs typeface="Calibri"/>
              </a:rPr>
              <a:t> </a:t>
            </a:r>
            <a:r>
              <a:rPr sz="1600" spc="4" dirty="0">
                <a:solidFill>
                  <a:srgbClr val="001F5F"/>
                </a:solidFill>
                <a:latin typeface="Calibri"/>
                <a:cs typeface="Calibri"/>
              </a:rPr>
              <a:t>MT</a:t>
            </a:r>
            <a:endParaRPr sz="160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5" descr="linc-esitlus-12a-taga.jpg"/>
          <p:cNvPicPr>
            <a:picLocks noChangeAspect="1"/>
          </p:cNvPicPr>
          <p:nvPr/>
        </p:nvPicPr>
        <p:blipFill>
          <a:blip r:embed="rId3" cstate="print"/>
          <a:srcRect/>
          <a:stretch>
            <a:fillRect/>
          </a:stretch>
        </p:blipFill>
        <p:spPr bwMode="auto">
          <a:xfrm>
            <a:off x="-31754" y="0"/>
            <a:ext cx="9144000" cy="6858000"/>
          </a:xfrm>
          <a:prstGeom prst="rect">
            <a:avLst/>
          </a:prstGeom>
          <a:noFill/>
          <a:ln w="9525">
            <a:noFill/>
            <a:miter lim="800000"/>
            <a:headEnd/>
            <a:tailEnd/>
          </a:ln>
        </p:spPr>
      </p:pic>
      <p:pic>
        <p:nvPicPr>
          <p:cNvPr id="4099" name="Picture 6" descr="www.emf"/>
          <p:cNvPicPr>
            <a:picLocks noChangeAspect="1"/>
          </p:cNvPicPr>
          <p:nvPr/>
        </p:nvPicPr>
        <p:blipFill>
          <a:blip r:embed="rId4" cstate="print"/>
          <a:srcRect/>
          <a:stretch>
            <a:fillRect/>
          </a:stretch>
        </p:blipFill>
        <p:spPr bwMode="auto">
          <a:xfrm>
            <a:off x="8162925" y="6638925"/>
            <a:ext cx="801688" cy="103188"/>
          </a:xfrm>
          <a:prstGeom prst="rect">
            <a:avLst/>
          </a:prstGeom>
          <a:noFill/>
          <a:ln w="9525">
            <a:noFill/>
            <a:miter lim="800000"/>
            <a:headEnd/>
            <a:tailEnd/>
          </a:ln>
        </p:spPr>
      </p:pic>
      <p:sp>
        <p:nvSpPr>
          <p:cNvPr id="5" name="Rectangle 8"/>
          <p:cNvSpPr>
            <a:spLocks noChangeArrowheads="1"/>
          </p:cNvSpPr>
          <p:nvPr/>
        </p:nvSpPr>
        <p:spPr bwMode="auto">
          <a:xfrm>
            <a:off x="899592" y="1124744"/>
            <a:ext cx="8122096" cy="4896544"/>
          </a:xfrm>
          <a:prstGeom prst="rect">
            <a:avLst/>
          </a:prstGeom>
          <a:noFill/>
          <a:ln w="9525">
            <a:noFill/>
            <a:miter lim="800000"/>
            <a:headEnd/>
            <a:tailEnd/>
          </a:ln>
        </p:spPr>
        <p:txBody>
          <a:bodyPr anchor="ctr"/>
          <a:lstStyle/>
          <a:p>
            <a:endParaRPr lang="pt-PT" altLang="pt-PT" i="1" dirty="0">
              <a:solidFill>
                <a:srgbClr val="000066"/>
              </a:solidFill>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i="1"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p:txBody>
      </p:sp>
      <p:sp>
        <p:nvSpPr>
          <p:cNvPr id="7" name="CaixaDeTexto 6"/>
          <p:cNvSpPr txBox="1"/>
          <p:nvPr/>
        </p:nvSpPr>
        <p:spPr>
          <a:xfrm>
            <a:off x="971600" y="260648"/>
            <a:ext cx="7920880" cy="507831"/>
          </a:xfrm>
          <a:prstGeom prst="rect">
            <a:avLst/>
          </a:prstGeom>
          <a:noFill/>
        </p:spPr>
        <p:txBody>
          <a:bodyPr wrap="square" rtlCol="0">
            <a:spAutoFit/>
          </a:bodyPr>
          <a:lstStyle/>
          <a:p>
            <a:r>
              <a:rPr lang="sv-SE" altLang="pt-PT" sz="2700" b="1" i="1" dirty="0" smtClean="0">
                <a:solidFill>
                  <a:srgbClr val="000066"/>
                </a:solidFill>
              </a:rPr>
              <a:t>Project </a:t>
            </a:r>
            <a:r>
              <a:rPr lang="sv-SE" altLang="pt-PT" sz="2700" b="1" i="1" dirty="0" err="1" smtClean="0">
                <a:solidFill>
                  <a:srgbClr val="000066"/>
                </a:solidFill>
              </a:rPr>
              <a:t>within</a:t>
            </a:r>
            <a:r>
              <a:rPr lang="sv-SE" altLang="pt-PT" sz="2700" b="1" i="1" dirty="0" smtClean="0">
                <a:solidFill>
                  <a:srgbClr val="000066"/>
                </a:solidFill>
              </a:rPr>
              <a:t> the European Rural </a:t>
            </a:r>
            <a:r>
              <a:rPr lang="sv-SE" altLang="pt-PT" sz="2700" b="1" i="1" dirty="0" err="1" smtClean="0">
                <a:solidFill>
                  <a:srgbClr val="000066"/>
                </a:solidFill>
              </a:rPr>
              <a:t>Parliament</a:t>
            </a:r>
            <a:endParaRPr lang="pt-PT" sz="2700" dirty="0"/>
          </a:p>
        </p:txBody>
      </p:sp>
      <p:sp>
        <p:nvSpPr>
          <p:cNvPr id="10" name="CaixaDeTexto 9"/>
          <p:cNvSpPr txBox="1"/>
          <p:nvPr/>
        </p:nvSpPr>
        <p:spPr>
          <a:xfrm>
            <a:off x="1064174" y="908720"/>
            <a:ext cx="7560840" cy="5324535"/>
          </a:xfrm>
          <a:prstGeom prst="rect">
            <a:avLst/>
          </a:prstGeom>
          <a:noFill/>
        </p:spPr>
        <p:txBody>
          <a:bodyPr wrap="square" rtlCol="0">
            <a:spAutoFit/>
          </a:bodyPr>
          <a:lstStyle/>
          <a:p>
            <a:r>
              <a:rPr lang="en-US" sz="2000" dirty="0">
                <a:solidFill>
                  <a:schemeClr val="tx2">
                    <a:lumMod val="50000"/>
                  </a:schemeClr>
                </a:solidFill>
              </a:rPr>
              <a:t>This Survey was conducted by ELARD, within the theme </a:t>
            </a:r>
            <a:r>
              <a:rPr lang="en-GB" sz="2000" b="1" dirty="0">
                <a:solidFill>
                  <a:schemeClr val="tx2">
                    <a:lumMod val="50000"/>
                  </a:schemeClr>
                </a:solidFill>
              </a:rPr>
              <a:t>“LEADER/CLLD for citizens and for the European Union”</a:t>
            </a:r>
            <a:r>
              <a:rPr lang="en-US" sz="2000" dirty="0">
                <a:solidFill>
                  <a:schemeClr val="tx2">
                    <a:lumMod val="50000"/>
                  </a:schemeClr>
                </a:solidFill>
              </a:rPr>
              <a:t> as a part of the ROAD-project within the European Rural Parliament (ERP).</a:t>
            </a:r>
            <a:endParaRPr lang="sv-SE" sz="2000" dirty="0">
              <a:solidFill>
                <a:schemeClr val="tx2">
                  <a:lumMod val="50000"/>
                </a:schemeClr>
              </a:solidFill>
            </a:endParaRPr>
          </a:p>
          <a:p>
            <a:r>
              <a:rPr lang="en-US" sz="2000" dirty="0">
                <a:solidFill>
                  <a:schemeClr val="tx2">
                    <a:lumMod val="50000"/>
                  </a:schemeClr>
                </a:solidFill>
              </a:rPr>
              <a:t> </a:t>
            </a:r>
            <a:endParaRPr lang="sv-SE" sz="2000" dirty="0" smtClean="0">
              <a:solidFill>
                <a:schemeClr val="tx2">
                  <a:lumMod val="50000"/>
                </a:schemeClr>
              </a:solidFill>
            </a:endParaRPr>
          </a:p>
          <a:p>
            <a:r>
              <a:rPr lang="en-US" sz="2000" dirty="0" smtClean="0">
                <a:solidFill>
                  <a:schemeClr val="tx2">
                    <a:lumMod val="50000"/>
                  </a:schemeClr>
                </a:solidFill>
              </a:rPr>
              <a:t>The purpose of the </a:t>
            </a:r>
            <a:r>
              <a:rPr lang="en-US" sz="2000" b="1" i="1" dirty="0" smtClean="0">
                <a:solidFill>
                  <a:schemeClr val="tx2">
                    <a:lumMod val="50000"/>
                  </a:schemeClr>
                </a:solidFill>
              </a:rPr>
              <a:t>theme</a:t>
            </a:r>
            <a:r>
              <a:rPr lang="en-US" sz="2000" dirty="0" smtClean="0">
                <a:solidFill>
                  <a:schemeClr val="tx2">
                    <a:lumMod val="50000"/>
                  </a:schemeClr>
                </a:solidFill>
              </a:rPr>
              <a:t> is:</a:t>
            </a:r>
            <a:endParaRPr lang="sv-SE" sz="2000" dirty="0" smtClean="0">
              <a:solidFill>
                <a:schemeClr val="tx2">
                  <a:lumMod val="50000"/>
                </a:schemeClr>
              </a:solidFill>
            </a:endParaRPr>
          </a:p>
          <a:p>
            <a:pPr marL="342900" lvl="0" indent="-342900">
              <a:buFont typeface="Arial" panose="020B0604020202020204" pitchFamily="34" charset="0"/>
              <a:buChar char="•"/>
            </a:pPr>
            <a:r>
              <a:rPr lang="en-GB" sz="2000" u="sng" dirty="0" smtClean="0">
                <a:solidFill>
                  <a:schemeClr val="tx2">
                    <a:lumMod val="50000"/>
                  </a:schemeClr>
                </a:solidFill>
              </a:rPr>
              <a:t>To </a:t>
            </a:r>
            <a:r>
              <a:rPr lang="en-GB" sz="2000" u="sng" dirty="0">
                <a:solidFill>
                  <a:schemeClr val="tx2">
                    <a:lumMod val="50000"/>
                  </a:schemeClr>
                </a:solidFill>
              </a:rPr>
              <a:t>identify case studies in the Member States to demonstrate the added value of usage of ESF and ERDF via LEADER approach</a:t>
            </a:r>
            <a:r>
              <a:rPr lang="en-GB" sz="2000" dirty="0">
                <a:solidFill>
                  <a:schemeClr val="tx2">
                    <a:lumMod val="50000"/>
                  </a:schemeClr>
                </a:solidFill>
              </a:rPr>
              <a:t>; </a:t>
            </a:r>
            <a:endParaRPr lang="sv-SE" sz="2000" dirty="0">
              <a:solidFill>
                <a:schemeClr val="tx2">
                  <a:lumMod val="50000"/>
                </a:schemeClr>
              </a:solidFill>
            </a:endParaRPr>
          </a:p>
          <a:p>
            <a:pPr marL="342900" lvl="0" indent="-342900">
              <a:buFont typeface="Arial" panose="020B0604020202020204" pitchFamily="34" charset="0"/>
              <a:buChar char="•"/>
            </a:pPr>
            <a:r>
              <a:rPr lang="en-GB" sz="2000" u="sng" dirty="0">
                <a:solidFill>
                  <a:schemeClr val="tx2">
                    <a:lumMod val="50000"/>
                  </a:schemeClr>
                </a:solidFill>
              </a:rPr>
              <a:t>To identify case studies and implementation models in the Member States to show the contribution of LEADER/CLLD to good governance, social innovation, smart villages, capacity building, innovation practice, etc. on local </a:t>
            </a:r>
            <a:r>
              <a:rPr lang="en-GB" sz="2000" u="sng" dirty="0" smtClean="0">
                <a:solidFill>
                  <a:schemeClr val="tx2">
                    <a:lumMod val="50000"/>
                  </a:schemeClr>
                </a:solidFill>
              </a:rPr>
              <a:t>level;</a:t>
            </a:r>
          </a:p>
          <a:p>
            <a:pPr marL="342900" lvl="0" indent="-342900">
              <a:buFont typeface="Arial" panose="020B0604020202020204" pitchFamily="34" charset="0"/>
              <a:buChar char="•"/>
            </a:pPr>
            <a:r>
              <a:rPr lang="en-GB" sz="2000" dirty="0" smtClean="0">
                <a:solidFill>
                  <a:schemeClr val="tx2">
                    <a:lumMod val="50000"/>
                  </a:schemeClr>
                </a:solidFill>
              </a:rPr>
              <a:t>To </a:t>
            </a:r>
            <a:r>
              <a:rPr lang="en-GB" sz="2000" dirty="0">
                <a:solidFill>
                  <a:schemeClr val="tx2">
                    <a:lumMod val="50000"/>
                  </a:schemeClr>
                </a:solidFill>
              </a:rPr>
              <a:t>identify and promote good practice related to Simplified Cost Option models usages in Member </a:t>
            </a:r>
            <a:r>
              <a:rPr lang="en-GB" sz="2000" dirty="0" smtClean="0">
                <a:solidFill>
                  <a:schemeClr val="tx2">
                    <a:lumMod val="50000"/>
                  </a:schemeClr>
                </a:solidFill>
              </a:rPr>
              <a:t>States;</a:t>
            </a:r>
          </a:p>
          <a:p>
            <a:pPr marL="342900" lvl="0" indent="-342900">
              <a:buFont typeface="Arial" panose="020B0604020202020204" pitchFamily="34" charset="0"/>
              <a:buChar char="•"/>
            </a:pPr>
            <a:r>
              <a:rPr lang="en-GB" sz="2000" u="sng" dirty="0" smtClean="0">
                <a:solidFill>
                  <a:schemeClr val="tx2">
                    <a:lumMod val="50000"/>
                  </a:schemeClr>
                </a:solidFill>
              </a:rPr>
              <a:t>To </a:t>
            </a:r>
            <a:r>
              <a:rPr lang="en-GB" sz="2000" u="sng" dirty="0">
                <a:solidFill>
                  <a:schemeClr val="tx2">
                    <a:lumMod val="50000"/>
                  </a:schemeClr>
                </a:solidFill>
              </a:rPr>
              <a:t>conclude and declare suggestions to how LEADER/CLLD can strengthen the connection between European Union and citizens at local level via integrated local development and well managed usage of different ESI Funds.</a:t>
            </a:r>
            <a:endParaRPr lang="sv-SE" sz="2000" u="sng" dirty="0">
              <a:solidFill>
                <a:schemeClr val="tx2">
                  <a:lumMod val="50000"/>
                </a:schemeClr>
              </a:solidFill>
            </a:endParaRPr>
          </a:p>
        </p:txBody>
      </p:sp>
      <p:sp>
        <p:nvSpPr>
          <p:cNvPr id="12" name="Rectangle 8"/>
          <p:cNvSpPr>
            <a:spLocks noChangeArrowheads="1"/>
          </p:cNvSpPr>
          <p:nvPr/>
        </p:nvSpPr>
        <p:spPr bwMode="auto">
          <a:xfrm rot="16200000">
            <a:off x="-3225846" y="3656248"/>
            <a:ext cx="9289032" cy="2209800"/>
          </a:xfrm>
          <a:prstGeom prst="rect">
            <a:avLst/>
          </a:prstGeom>
          <a:noFill/>
          <a:ln w="9525">
            <a:noFill/>
            <a:miter lim="800000"/>
            <a:headEnd/>
            <a:tailEnd/>
          </a:ln>
        </p:spPr>
        <p:txBody>
          <a:bodyPr anchor="ctr"/>
          <a:lstStyle/>
          <a:p>
            <a:pPr marL="457200" indent="-457200" algn="ctr"/>
            <a:r>
              <a:rPr lang="en-US" altLang="pt-PT" sz="2400" b="1" dirty="0" smtClean="0">
                <a:solidFill>
                  <a:schemeClr val="bg1"/>
                </a:solidFill>
                <a:latin typeface="Arial" pitchFamily="34" charset="0"/>
                <a:cs typeface="Arial" pitchFamily="34" charset="0"/>
              </a:rPr>
              <a:t>Background</a:t>
            </a: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i="1"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672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5" descr="linc-esitlus-12a-taga.jpg"/>
          <p:cNvPicPr>
            <a:picLocks noChangeAspect="1"/>
          </p:cNvPicPr>
          <p:nvPr/>
        </p:nvPicPr>
        <p:blipFill>
          <a:blip r:embed="rId3" cstate="print"/>
          <a:srcRect/>
          <a:stretch>
            <a:fillRect/>
          </a:stretch>
        </p:blipFill>
        <p:spPr bwMode="auto">
          <a:xfrm>
            <a:off x="-31754" y="0"/>
            <a:ext cx="9144000" cy="6858000"/>
          </a:xfrm>
          <a:prstGeom prst="rect">
            <a:avLst/>
          </a:prstGeom>
          <a:noFill/>
          <a:ln w="9525">
            <a:noFill/>
            <a:miter lim="800000"/>
            <a:headEnd/>
            <a:tailEnd/>
          </a:ln>
        </p:spPr>
      </p:pic>
      <p:pic>
        <p:nvPicPr>
          <p:cNvPr id="4099" name="Picture 6" descr="www.emf"/>
          <p:cNvPicPr>
            <a:picLocks noChangeAspect="1"/>
          </p:cNvPicPr>
          <p:nvPr/>
        </p:nvPicPr>
        <p:blipFill>
          <a:blip r:embed="rId4" cstate="print"/>
          <a:srcRect/>
          <a:stretch>
            <a:fillRect/>
          </a:stretch>
        </p:blipFill>
        <p:spPr bwMode="auto">
          <a:xfrm>
            <a:off x="8162925" y="6638925"/>
            <a:ext cx="801688" cy="103188"/>
          </a:xfrm>
          <a:prstGeom prst="rect">
            <a:avLst/>
          </a:prstGeom>
          <a:noFill/>
          <a:ln w="9525">
            <a:noFill/>
            <a:miter lim="800000"/>
            <a:headEnd/>
            <a:tailEnd/>
          </a:ln>
        </p:spPr>
      </p:pic>
      <p:sp>
        <p:nvSpPr>
          <p:cNvPr id="5" name="Rectangle 8"/>
          <p:cNvSpPr>
            <a:spLocks noChangeArrowheads="1"/>
          </p:cNvSpPr>
          <p:nvPr/>
        </p:nvSpPr>
        <p:spPr bwMode="auto">
          <a:xfrm>
            <a:off x="899592" y="1124744"/>
            <a:ext cx="8122096" cy="4896544"/>
          </a:xfrm>
          <a:prstGeom prst="rect">
            <a:avLst/>
          </a:prstGeom>
          <a:noFill/>
          <a:ln w="9525">
            <a:noFill/>
            <a:miter lim="800000"/>
            <a:headEnd/>
            <a:tailEnd/>
          </a:ln>
        </p:spPr>
        <p:txBody>
          <a:bodyPr anchor="ctr"/>
          <a:lstStyle/>
          <a:p>
            <a:endParaRPr lang="pt-PT" altLang="pt-PT" i="1" dirty="0">
              <a:solidFill>
                <a:srgbClr val="000066"/>
              </a:solidFill>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i="1"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p:txBody>
      </p:sp>
      <p:sp>
        <p:nvSpPr>
          <p:cNvPr id="7" name="CaixaDeTexto 6"/>
          <p:cNvSpPr txBox="1"/>
          <p:nvPr/>
        </p:nvSpPr>
        <p:spPr>
          <a:xfrm>
            <a:off x="971600" y="260648"/>
            <a:ext cx="7920880" cy="507831"/>
          </a:xfrm>
          <a:prstGeom prst="rect">
            <a:avLst/>
          </a:prstGeom>
          <a:noFill/>
        </p:spPr>
        <p:txBody>
          <a:bodyPr wrap="square" rtlCol="0">
            <a:spAutoFit/>
          </a:bodyPr>
          <a:lstStyle/>
          <a:p>
            <a:r>
              <a:rPr lang="sv-SE" altLang="pt-PT" sz="2700" b="1" i="1" dirty="0" smtClean="0">
                <a:solidFill>
                  <a:srgbClr val="000066"/>
                </a:solidFill>
              </a:rPr>
              <a:t>The </a:t>
            </a:r>
            <a:r>
              <a:rPr lang="sv-SE" altLang="pt-PT" sz="2700" b="1" i="1" dirty="0" err="1" smtClean="0">
                <a:solidFill>
                  <a:srgbClr val="000066"/>
                </a:solidFill>
              </a:rPr>
              <a:t>method</a:t>
            </a:r>
            <a:endParaRPr lang="pt-PT" sz="2700" dirty="0"/>
          </a:p>
        </p:txBody>
      </p:sp>
      <p:sp>
        <p:nvSpPr>
          <p:cNvPr id="10" name="CaixaDeTexto 9"/>
          <p:cNvSpPr txBox="1"/>
          <p:nvPr/>
        </p:nvSpPr>
        <p:spPr>
          <a:xfrm>
            <a:off x="1064174" y="908720"/>
            <a:ext cx="7560840" cy="5016758"/>
          </a:xfrm>
          <a:prstGeom prst="rect">
            <a:avLst/>
          </a:prstGeom>
          <a:noFill/>
        </p:spPr>
        <p:txBody>
          <a:bodyPr wrap="square" rtlCol="0">
            <a:spAutoFit/>
          </a:bodyPr>
          <a:lstStyle/>
          <a:p>
            <a:r>
              <a:rPr lang="en-US" sz="2000" dirty="0">
                <a:solidFill>
                  <a:schemeClr val="tx2">
                    <a:lumMod val="50000"/>
                  </a:schemeClr>
                </a:solidFill>
              </a:rPr>
              <a:t>The Survey was </a:t>
            </a:r>
            <a:r>
              <a:rPr lang="sv-SE" sz="2000" dirty="0">
                <a:solidFill>
                  <a:schemeClr val="tx2">
                    <a:lumMod val="50000"/>
                  </a:schemeClr>
                </a:solidFill>
              </a:rPr>
              <a:t>sent </a:t>
            </a:r>
            <a:r>
              <a:rPr lang="sv-SE" sz="2000" dirty="0" err="1">
                <a:solidFill>
                  <a:schemeClr val="tx2">
                    <a:lumMod val="50000"/>
                  </a:schemeClr>
                </a:solidFill>
              </a:rPr>
              <a:t>out</a:t>
            </a:r>
            <a:r>
              <a:rPr lang="sv-SE" sz="2000" dirty="0">
                <a:solidFill>
                  <a:schemeClr val="tx2">
                    <a:lumMod val="50000"/>
                  </a:schemeClr>
                </a:solidFill>
              </a:rPr>
              <a:t> to all ELARD-</a:t>
            </a:r>
            <a:r>
              <a:rPr lang="sv-SE" sz="2000" dirty="0" err="1">
                <a:solidFill>
                  <a:schemeClr val="tx2">
                    <a:lumMod val="50000"/>
                  </a:schemeClr>
                </a:solidFill>
              </a:rPr>
              <a:t>members</a:t>
            </a:r>
            <a:r>
              <a:rPr lang="sv-SE" sz="2000" dirty="0">
                <a:solidFill>
                  <a:schemeClr val="tx2">
                    <a:lumMod val="50000"/>
                  </a:schemeClr>
                </a:solidFill>
              </a:rPr>
              <a:t>, </a:t>
            </a:r>
            <a:r>
              <a:rPr lang="sv-SE" sz="2000" dirty="0" err="1">
                <a:solidFill>
                  <a:schemeClr val="tx2">
                    <a:lumMod val="50000"/>
                  </a:schemeClr>
                </a:solidFill>
              </a:rPr>
              <a:t>asking</a:t>
            </a:r>
            <a:r>
              <a:rPr lang="sv-SE" sz="2000" dirty="0">
                <a:solidFill>
                  <a:schemeClr val="tx2">
                    <a:lumMod val="50000"/>
                  </a:schemeClr>
                </a:solidFill>
              </a:rPr>
              <a:t> </a:t>
            </a:r>
            <a:r>
              <a:rPr lang="sv-SE" sz="2000" dirty="0" err="1">
                <a:solidFill>
                  <a:schemeClr val="tx2">
                    <a:lumMod val="50000"/>
                  </a:schemeClr>
                </a:solidFill>
              </a:rPr>
              <a:t>them</a:t>
            </a:r>
            <a:r>
              <a:rPr lang="sv-SE" sz="2000" dirty="0">
                <a:solidFill>
                  <a:schemeClr val="tx2">
                    <a:lumMod val="50000"/>
                  </a:schemeClr>
                </a:solidFill>
              </a:rPr>
              <a:t> to </a:t>
            </a:r>
            <a:r>
              <a:rPr lang="sv-SE" sz="2000" dirty="0" err="1">
                <a:solidFill>
                  <a:schemeClr val="tx2">
                    <a:lumMod val="50000"/>
                  </a:schemeClr>
                </a:solidFill>
              </a:rPr>
              <a:t>share</a:t>
            </a:r>
            <a:r>
              <a:rPr lang="sv-SE" sz="2000" dirty="0">
                <a:solidFill>
                  <a:schemeClr val="tx2">
                    <a:lumMod val="50000"/>
                  </a:schemeClr>
                </a:solidFill>
              </a:rPr>
              <a:t> </a:t>
            </a:r>
            <a:r>
              <a:rPr lang="sv-SE" sz="2000" dirty="0" err="1">
                <a:solidFill>
                  <a:schemeClr val="tx2">
                    <a:lumMod val="50000"/>
                  </a:schemeClr>
                </a:solidFill>
              </a:rPr>
              <a:t>their</a:t>
            </a:r>
            <a:r>
              <a:rPr lang="sv-SE" sz="2000" dirty="0">
                <a:solidFill>
                  <a:schemeClr val="tx2">
                    <a:lumMod val="50000"/>
                  </a:schemeClr>
                </a:solidFill>
              </a:rPr>
              <a:t> </a:t>
            </a:r>
            <a:r>
              <a:rPr lang="sv-SE" sz="2000" dirty="0" err="1">
                <a:solidFill>
                  <a:schemeClr val="tx2">
                    <a:lumMod val="50000"/>
                  </a:schemeClr>
                </a:solidFill>
              </a:rPr>
              <a:t>good-practices</a:t>
            </a:r>
            <a:r>
              <a:rPr lang="sv-SE" sz="2000" dirty="0">
                <a:solidFill>
                  <a:schemeClr val="tx2">
                    <a:lumMod val="50000"/>
                  </a:schemeClr>
                </a:solidFill>
              </a:rPr>
              <a:t> </a:t>
            </a:r>
            <a:r>
              <a:rPr lang="sv-SE" sz="2000" dirty="0" err="1">
                <a:solidFill>
                  <a:schemeClr val="tx2">
                    <a:lumMod val="50000"/>
                  </a:schemeClr>
                </a:solidFill>
              </a:rPr>
              <a:t>within</a:t>
            </a:r>
            <a:r>
              <a:rPr lang="sv-SE" sz="2000" dirty="0">
                <a:solidFill>
                  <a:schemeClr val="tx2">
                    <a:lumMod val="50000"/>
                  </a:schemeClr>
                </a:solidFill>
              </a:rPr>
              <a:t> the E</a:t>
            </a:r>
            <a:r>
              <a:rPr lang="en-US" sz="2000" dirty="0">
                <a:solidFill>
                  <a:schemeClr val="tx2">
                    <a:lumMod val="50000"/>
                  </a:schemeClr>
                </a:solidFill>
              </a:rPr>
              <a:t>RDF and ESF.</a:t>
            </a:r>
          </a:p>
          <a:p>
            <a:endParaRPr lang="en-US" sz="2000" dirty="0">
              <a:solidFill>
                <a:schemeClr val="tx2">
                  <a:lumMod val="50000"/>
                </a:schemeClr>
              </a:solidFill>
            </a:endParaRPr>
          </a:p>
          <a:p>
            <a:r>
              <a:rPr lang="en-US" sz="2000" dirty="0">
                <a:solidFill>
                  <a:schemeClr val="tx2">
                    <a:lumMod val="50000"/>
                  </a:schemeClr>
                </a:solidFill>
              </a:rPr>
              <a:t>Three reminders, and written answers from:</a:t>
            </a:r>
          </a:p>
          <a:p>
            <a:pPr marL="342900" indent="-342900">
              <a:buFont typeface="Arial" panose="020B0604020202020204" pitchFamily="34" charset="0"/>
              <a:buChar char="•"/>
            </a:pPr>
            <a:r>
              <a:rPr lang="en-US" sz="2000" dirty="0">
                <a:solidFill>
                  <a:schemeClr val="tx2">
                    <a:lumMod val="50000"/>
                  </a:schemeClr>
                </a:solidFill>
              </a:rPr>
              <a:t>Austria, Tirol</a:t>
            </a:r>
          </a:p>
          <a:p>
            <a:pPr marL="342900" indent="-342900">
              <a:buFont typeface="Arial" panose="020B0604020202020204" pitchFamily="34" charset="0"/>
              <a:buChar char="•"/>
            </a:pPr>
            <a:r>
              <a:rPr lang="en-US" sz="2000" dirty="0">
                <a:solidFill>
                  <a:schemeClr val="tx2">
                    <a:lumMod val="50000"/>
                  </a:schemeClr>
                </a:solidFill>
              </a:rPr>
              <a:t>Bulgaria</a:t>
            </a:r>
          </a:p>
          <a:p>
            <a:pPr marL="342900" indent="-342900">
              <a:buFont typeface="Arial" panose="020B0604020202020204" pitchFamily="34" charset="0"/>
              <a:buChar char="•"/>
            </a:pPr>
            <a:r>
              <a:rPr lang="en-US" sz="2000" dirty="0">
                <a:solidFill>
                  <a:schemeClr val="tx2">
                    <a:lumMod val="50000"/>
                  </a:schemeClr>
                </a:solidFill>
              </a:rPr>
              <a:t>Croatia</a:t>
            </a:r>
          </a:p>
          <a:p>
            <a:pPr marL="342900" indent="-342900">
              <a:buFont typeface="Arial" panose="020B0604020202020204" pitchFamily="34" charset="0"/>
              <a:buChar char="•"/>
            </a:pPr>
            <a:r>
              <a:rPr lang="en-US" sz="2000" dirty="0">
                <a:solidFill>
                  <a:schemeClr val="tx2">
                    <a:lumMod val="50000"/>
                  </a:schemeClr>
                </a:solidFill>
              </a:rPr>
              <a:t>Czech Republic</a:t>
            </a:r>
          </a:p>
          <a:p>
            <a:pPr marL="342900" indent="-342900">
              <a:buFont typeface="Arial" panose="020B0604020202020204" pitchFamily="34" charset="0"/>
              <a:buChar char="•"/>
            </a:pPr>
            <a:r>
              <a:rPr lang="en-US" sz="2000" dirty="0">
                <a:solidFill>
                  <a:schemeClr val="tx2">
                    <a:lumMod val="50000"/>
                  </a:schemeClr>
                </a:solidFill>
              </a:rPr>
              <a:t>Poland</a:t>
            </a:r>
          </a:p>
          <a:p>
            <a:pPr marL="342900" indent="-342900">
              <a:buFont typeface="Arial" panose="020B0604020202020204" pitchFamily="34" charset="0"/>
              <a:buChar char="•"/>
            </a:pPr>
            <a:r>
              <a:rPr lang="en-US" sz="2000" dirty="0">
                <a:solidFill>
                  <a:schemeClr val="tx2">
                    <a:lumMod val="50000"/>
                  </a:schemeClr>
                </a:solidFill>
              </a:rPr>
              <a:t>Sweden</a:t>
            </a:r>
          </a:p>
          <a:p>
            <a:r>
              <a:rPr lang="en-US" sz="2000" dirty="0">
                <a:solidFill>
                  <a:schemeClr val="tx2">
                    <a:lumMod val="50000"/>
                  </a:schemeClr>
                </a:solidFill>
              </a:rPr>
              <a:t>Some countries orally stated that they do not have any good examples, when the LEADER-method is not being used for these funds</a:t>
            </a:r>
          </a:p>
          <a:p>
            <a:pPr marL="342900" indent="-342900">
              <a:buFont typeface="Arial" panose="020B0604020202020204" pitchFamily="34" charset="0"/>
              <a:buChar char="•"/>
            </a:pPr>
            <a:endParaRPr lang="en-US" sz="2000" dirty="0">
              <a:solidFill>
                <a:schemeClr val="tx2">
                  <a:lumMod val="50000"/>
                </a:schemeClr>
              </a:solidFill>
            </a:endParaRPr>
          </a:p>
          <a:p>
            <a:r>
              <a:rPr lang="en-US" sz="2000" dirty="0">
                <a:solidFill>
                  <a:schemeClr val="tx2">
                    <a:lumMod val="50000"/>
                  </a:schemeClr>
                </a:solidFill>
              </a:rPr>
              <a:t>Total of:</a:t>
            </a:r>
          </a:p>
          <a:p>
            <a:pPr marL="342900" indent="-342900">
              <a:buFontTx/>
              <a:buChar char="-"/>
            </a:pPr>
            <a:r>
              <a:rPr lang="en-US" sz="2000" dirty="0">
                <a:solidFill>
                  <a:schemeClr val="tx2">
                    <a:lumMod val="50000"/>
                  </a:schemeClr>
                </a:solidFill>
              </a:rPr>
              <a:t>23 good-practice in ERDF</a:t>
            </a:r>
          </a:p>
          <a:p>
            <a:pPr marL="342900" indent="-342900">
              <a:buFontTx/>
              <a:buChar char="-"/>
            </a:pPr>
            <a:r>
              <a:rPr lang="en-US" sz="2000" dirty="0">
                <a:solidFill>
                  <a:schemeClr val="tx2">
                    <a:lumMod val="50000"/>
                  </a:schemeClr>
                </a:solidFill>
              </a:rPr>
              <a:t>16 good practice in ESF</a:t>
            </a:r>
          </a:p>
        </p:txBody>
      </p:sp>
      <p:sp>
        <p:nvSpPr>
          <p:cNvPr id="12" name="Rectangle 8"/>
          <p:cNvSpPr>
            <a:spLocks noChangeArrowheads="1"/>
          </p:cNvSpPr>
          <p:nvPr/>
        </p:nvSpPr>
        <p:spPr bwMode="auto">
          <a:xfrm rot="16200000">
            <a:off x="-3225846" y="3656248"/>
            <a:ext cx="9289032" cy="2209800"/>
          </a:xfrm>
          <a:prstGeom prst="rect">
            <a:avLst/>
          </a:prstGeom>
          <a:noFill/>
          <a:ln w="9525">
            <a:noFill/>
            <a:miter lim="800000"/>
            <a:headEnd/>
            <a:tailEnd/>
          </a:ln>
        </p:spPr>
        <p:txBody>
          <a:bodyPr anchor="ctr"/>
          <a:lstStyle/>
          <a:p>
            <a:pPr marL="457200" indent="-457200" algn="ctr"/>
            <a:r>
              <a:rPr lang="en-US" altLang="pt-PT" sz="2400" b="1" dirty="0" smtClean="0">
                <a:solidFill>
                  <a:schemeClr val="bg1"/>
                </a:solidFill>
                <a:latin typeface="Arial" pitchFamily="34" charset="0"/>
                <a:cs typeface="Arial" pitchFamily="34" charset="0"/>
              </a:rPr>
              <a:t>Background</a:t>
            </a: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i="1"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553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5" descr="linc-esitlus-12a-taga.jpg"/>
          <p:cNvPicPr>
            <a:picLocks noChangeAspect="1"/>
          </p:cNvPicPr>
          <p:nvPr/>
        </p:nvPicPr>
        <p:blipFill>
          <a:blip r:embed="rId3" cstate="print"/>
          <a:srcRect/>
          <a:stretch>
            <a:fillRect/>
          </a:stretch>
        </p:blipFill>
        <p:spPr bwMode="auto">
          <a:xfrm>
            <a:off x="-31754" y="0"/>
            <a:ext cx="9144000" cy="6858000"/>
          </a:xfrm>
          <a:prstGeom prst="rect">
            <a:avLst/>
          </a:prstGeom>
          <a:noFill/>
          <a:ln w="9525">
            <a:noFill/>
            <a:miter lim="800000"/>
            <a:headEnd/>
            <a:tailEnd/>
          </a:ln>
        </p:spPr>
      </p:pic>
      <p:pic>
        <p:nvPicPr>
          <p:cNvPr id="4099" name="Picture 6" descr="www.emf"/>
          <p:cNvPicPr>
            <a:picLocks noChangeAspect="1"/>
          </p:cNvPicPr>
          <p:nvPr/>
        </p:nvPicPr>
        <p:blipFill>
          <a:blip r:embed="rId4" cstate="print"/>
          <a:srcRect/>
          <a:stretch>
            <a:fillRect/>
          </a:stretch>
        </p:blipFill>
        <p:spPr bwMode="auto">
          <a:xfrm>
            <a:off x="8162925" y="6638925"/>
            <a:ext cx="801688" cy="103188"/>
          </a:xfrm>
          <a:prstGeom prst="rect">
            <a:avLst/>
          </a:prstGeom>
          <a:noFill/>
          <a:ln w="9525">
            <a:noFill/>
            <a:miter lim="800000"/>
            <a:headEnd/>
            <a:tailEnd/>
          </a:ln>
        </p:spPr>
      </p:pic>
      <p:sp>
        <p:nvSpPr>
          <p:cNvPr id="5" name="Rectangle 8"/>
          <p:cNvSpPr>
            <a:spLocks noChangeArrowheads="1"/>
          </p:cNvSpPr>
          <p:nvPr/>
        </p:nvSpPr>
        <p:spPr bwMode="auto">
          <a:xfrm>
            <a:off x="899592" y="1124744"/>
            <a:ext cx="8122096" cy="4896544"/>
          </a:xfrm>
          <a:prstGeom prst="rect">
            <a:avLst/>
          </a:prstGeom>
          <a:noFill/>
          <a:ln w="9525">
            <a:noFill/>
            <a:miter lim="800000"/>
            <a:headEnd/>
            <a:tailEnd/>
          </a:ln>
        </p:spPr>
        <p:txBody>
          <a:bodyPr anchor="ctr"/>
          <a:lstStyle/>
          <a:p>
            <a:endParaRPr lang="pt-PT" altLang="pt-PT" i="1" dirty="0">
              <a:solidFill>
                <a:srgbClr val="000066"/>
              </a:solidFill>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i="1"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p:txBody>
      </p:sp>
      <p:sp>
        <p:nvSpPr>
          <p:cNvPr id="7" name="CaixaDeTexto 6"/>
          <p:cNvSpPr txBox="1"/>
          <p:nvPr/>
        </p:nvSpPr>
        <p:spPr>
          <a:xfrm>
            <a:off x="971600" y="260648"/>
            <a:ext cx="7920880" cy="523220"/>
          </a:xfrm>
          <a:prstGeom prst="rect">
            <a:avLst/>
          </a:prstGeom>
          <a:noFill/>
        </p:spPr>
        <p:txBody>
          <a:bodyPr wrap="square" rtlCol="0">
            <a:spAutoFit/>
          </a:bodyPr>
          <a:lstStyle/>
          <a:p>
            <a:r>
              <a:rPr lang="en-US" sz="2800" b="1" i="1" dirty="0">
                <a:solidFill>
                  <a:schemeClr val="tx2">
                    <a:lumMod val="50000"/>
                  </a:schemeClr>
                </a:solidFill>
              </a:rPr>
              <a:t>I</a:t>
            </a:r>
            <a:r>
              <a:rPr lang="en-US" sz="2800" b="1" i="1" dirty="0" smtClean="0">
                <a:solidFill>
                  <a:schemeClr val="tx2">
                    <a:lumMod val="50000"/>
                  </a:schemeClr>
                </a:solidFill>
              </a:rPr>
              <a:t>n </a:t>
            </a:r>
            <a:r>
              <a:rPr lang="en-US" sz="2800" b="1" i="1" dirty="0">
                <a:solidFill>
                  <a:schemeClr val="tx2">
                    <a:lumMod val="50000"/>
                  </a:schemeClr>
                </a:solidFill>
              </a:rPr>
              <a:t>our best projects funded by ERDF:</a:t>
            </a:r>
            <a:endParaRPr lang="sv-SE" sz="2800" b="1" i="1" dirty="0">
              <a:solidFill>
                <a:schemeClr val="tx2">
                  <a:lumMod val="50000"/>
                </a:schemeClr>
              </a:solidFill>
            </a:endParaRPr>
          </a:p>
        </p:txBody>
      </p:sp>
      <p:sp>
        <p:nvSpPr>
          <p:cNvPr id="10" name="CaixaDeTexto 9"/>
          <p:cNvSpPr txBox="1"/>
          <p:nvPr/>
        </p:nvSpPr>
        <p:spPr>
          <a:xfrm>
            <a:off x="1064174" y="908720"/>
            <a:ext cx="7560840" cy="6217087"/>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solidFill>
                  <a:schemeClr val="tx2">
                    <a:lumMod val="50000"/>
                  </a:schemeClr>
                </a:solidFill>
              </a:rPr>
              <a:t>The main theme is </a:t>
            </a:r>
            <a:r>
              <a:rPr lang="en-US" sz="2400" dirty="0">
                <a:solidFill>
                  <a:srgbClr val="0000FF"/>
                </a:solidFill>
              </a:rPr>
              <a:t>business development</a:t>
            </a:r>
            <a:r>
              <a:rPr lang="en-US" sz="2400" dirty="0">
                <a:solidFill>
                  <a:schemeClr val="tx2">
                    <a:lumMod val="50000"/>
                  </a:schemeClr>
                </a:solidFill>
              </a:rPr>
              <a:t>, which is either measured through newly started businesses or increased </a:t>
            </a:r>
            <a:r>
              <a:rPr lang="en-US" sz="2400" dirty="0" smtClean="0">
                <a:solidFill>
                  <a:schemeClr val="tx2">
                    <a:lumMod val="50000"/>
                  </a:schemeClr>
                </a:solidFill>
              </a:rPr>
              <a:t>turnover</a:t>
            </a:r>
          </a:p>
          <a:p>
            <a:pPr marL="1200150" lvl="2" indent="-285750"/>
            <a:r>
              <a:rPr lang="en-US" sz="2400" dirty="0" smtClean="0">
                <a:solidFill>
                  <a:schemeClr val="tx2">
                    <a:lumMod val="50000"/>
                  </a:schemeClr>
                </a:solidFill>
              </a:rPr>
              <a:t>Business </a:t>
            </a:r>
            <a:r>
              <a:rPr lang="en-US" sz="2400" dirty="0">
                <a:solidFill>
                  <a:schemeClr val="tx2">
                    <a:lumMod val="50000"/>
                  </a:schemeClr>
                </a:solidFill>
              </a:rPr>
              <a:t>development is mainly achieved </a:t>
            </a:r>
            <a:r>
              <a:rPr lang="en-US" sz="2400" dirty="0" smtClean="0">
                <a:solidFill>
                  <a:schemeClr val="tx2">
                    <a:lumMod val="50000"/>
                  </a:schemeClr>
                </a:solidFill>
              </a:rPr>
              <a:t>through: </a:t>
            </a:r>
            <a:endParaRPr lang="sv-SE" sz="2400" dirty="0" smtClean="0">
              <a:solidFill>
                <a:schemeClr val="tx2">
                  <a:lumMod val="50000"/>
                </a:schemeClr>
              </a:solidFill>
            </a:endParaRPr>
          </a:p>
          <a:p>
            <a:pPr marL="1200150" lvl="2" indent="-285750">
              <a:spcAft>
                <a:spcPts val="1200"/>
              </a:spcAft>
              <a:buFont typeface="Arial" panose="020B0604020202020204" pitchFamily="34" charset="0"/>
              <a:buChar char="•"/>
            </a:pPr>
            <a:r>
              <a:rPr lang="en-US" sz="2400" dirty="0">
                <a:solidFill>
                  <a:srgbClr val="0000FF"/>
                </a:solidFill>
              </a:rPr>
              <a:t>b</a:t>
            </a:r>
            <a:r>
              <a:rPr lang="en-US" sz="2400" dirty="0" smtClean="0">
                <a:solidFill>
                  <a:srgbClr val="0000FF"/>
                </a:solidFill>
              </a:rPr>
              <a:t>uilding </a:t>
            </a:r>
            <a:r>
              <a:rPr lang="en-US" sz="2400" dirty="0">
                <a:solidFill>
                  <a:srgbClr val="0000FF"/>
                </a:solidFill>
              </a:rPr>
              <a:t>cooperation networks </a:t>
            </a:r>
            <a:r>
              <a:rPr lang="en-US" sz="2400" dirty="0">
                <a:solidFill>
                  <a:schemeClr val="tx2">
                    <a:lumMod val="50000"/>
                  </a:schemeClr>
                </a:solidFill>
              </a:rPr>
              <a:t>– which is the case in almost all ERDF-project best practices. This is also stated as the LEADER-added value, which promotes good </a:t>
            </a:r>
            <a:r>
              <a:rPr lang="en-US" sz="2400" dirty="0" smtClean="0">
                <a:solidFill>
                  <a:schemeClr val="tx2">
                    <a:lumMod val="50000"/>
                  </a:schemeClr>
                </a:solidFill>
              </a:rPr>
              <a:t>governance</a:t>
            </a:r>
            <a:endParaRPr lang="sv-SE" sz="2400" dirty="0" smtClean="0">
              <a:solidFill>
                <a:schemeClr val="tx2">
                  <a:lumMod val="50000"/>
                </a:schemeClr>
              </a:solidFill>
            </a:endParaRPr>
          </a:p>
          <a:p>
            <a:pPr marL="1200150" lvl="2" indent="-285750">
              <a:spcAft>
                <a:spcPts val="1200"/>
              </a:spcAft>
              <a:buFont typeface="Arial" panose="020B0604020202020204" pitchFamily="34" charset="0"/>
              <a:buChar char="•"/>
            </a:pPr>
            <a:r>
              <a:rPr lang="en-GB" sz="2400" dirty="0">
                <a:solidFill>
                  <a:srgbClr val="0000FF"/>
                </a:solidFill>
              </a:rPr>
              <a:t>capacity </a:t>
            </a:r>
            <a:r>
              <a:rPr lang="en-GB" sz="2400" dirty="0" smtClean="0">
                <a:solidFill>
                  <a:srgbClr val="0000FF"/>
                </a:solidFill>
              </a:rPr>
              <a:t>building</a:t>
            </a:r>
          </a:p>
          <a:p>
            <a:pPr marL="1200150" lvl="2" indent="-285750">
              <a:spcAft>
                <a:spcPts val="1200"/>
              </a:spcAft>
              <a:buFont typeface="Arial" panose="020B0604020202020204" pitchFamily="34" charset="0"/>
              <a:buChar char="•"/>
            </a:pPr>
            <a:r>
              <a:rPr lang="en-US" sz="2400" dirty="0" smtClean="0">
                <a:solidFill>
                  <a:schemeClr val="tx2">
                    <a:lumMod val="50000"/>
                  </a:schemeClr>
                </a:solidFill>
              </a:rPr>
              <a:t>activities for </a:t>
            </a:r>
            <a:r>
              <a:rPr lang="en-GB" sz="2400" dirty="0">
                <a:solidFill>
                  <a:srgbClr val="0000FF"/>
                </a:solidFill>
              </a:rPr>
              <a:t>good governance </a:t>
            </a:r>
            <a:r>
              <a:rPr lang="en-GB" sz="2400" dirty="0">
                <a:solidFill>
                  <a:schemeClr val="tx2">
                    <a:lumMod val="50000"/>
                  </a:schemeClr>
                </a:solidFill>
              </a:rPr>
              <a:t>on local </a:t>
            </a:r>
            <a:r>
              <a:rPr lang="en-GB" sz="2400" dirty="0" smtClean="0">
                <a:solidFill>
                  <a:schemeClr val="tx2">
                    <a:lumMod val="50000"/>
                  </a:schemeClr>
                </a:solidFill>
              </a:rPr>
              <a:t>level</a:t>
            </a:r>
            <a:endParaRPr lang="sv-SE" sz="2400" dirty="0">
              <a:solidFill>
                <a:schemeClr val="tx2">
                  <a:lumMod val="50000"/>
                </a:schemeClr>
              </a:solidFill>
            </a:endParaRPr>
          </a:p>
          <a:p>
            <a:pPr marL="1200150" lvl="2" indent="-285750">
              <a:spcAft>
                <a:spcPts val="1200"/>
              </a:spcAft>
              <a:buFont typeface="Arial" panose="020B0604020202020204" pitchFamily="34" charset="0"/>
              <a:buChar char="•"/>
            </a:pPr>
            <a:r>
              <a:rPr lang="en-GB" sz="2400" dirty="0">
                <a:solidFill>
                  <a:schemeClr val="tx2">
                    <a:lumMod val="50000"/>
                  </a:schemeClr>
                </a:solidFill>
              </a:rPr>
              <a:t>integrating </a:t>
            </a:r>
            <a:r>
              <a:rPr lang="en-GB" sz="2400" dirty="0" smtClean="0">
                <a:solidFill>
                  <a:schemeClr val="tx2">
                    <a:lumMod val="50000"/>
                  </a:schemeClr>
                </a:solidFill>
              </a:rPr>
              <a:t>already known </a:t>
            </a:r>
            <a:r>
              <a:rPr lang="en-GB" sz="2400" dirty="0">
                <a:solidFill>
                  <a:srgbClr val="0000FF"/>
                </a:solidFill>
              </a:rPr>
              <a:t>innovation practice </a:t>
            </a:r>
            <a:r>
              <a:rPr lang="en-GB" sz="2400" dirty="0">
                <a:solidFill>
                  <a:schemeClr val="tx2">
                    <a:lumMod val="50000"/>
                  </a:schemeClr>
                </a:solidFill>
              </a:rPr>
              <a:t>into the own </a:t>
            </a:r>
            <a:r>
              <a:rPr lang="en-GB" sz="2400" dirty="0" smtClean="0">
                <a:solidFill>
                  <a:schemeClr val="tx2">
                    <a:lumMod val="50000"/>
                  </a:schemeClr>
                </a:solidFill>
              </a:rPr>
              <a:t>areas</a:t>
            </a:r>
          </a:p>
          <a:p>
            <a:pPr marL="1200150" lvl="2" indent="-285750">
              <a:spcAft>
                <a:spcPts val="1200"/>
              </a:spcAft>
              <a:buFont typeface="Arial" panose="020B0604020202020204" pitchFamily="34" charset="0"/>
              <a:buChar char="•"/>
            </a:pPr>
            <a:r>
              <a:rPr lang="en-GB" sz="2400" dirty="0">
                <a:solidFill>
                  <a:srgbClr val="0000FF"/>
                </a:solidFill>
              </a:rPr>
              <a:t>Investment</a:t>
            </a:r>
            <a:r>
              <a:rPr lang="en-GB" sz="2400" dirty="0">
                <a:solidFill>
                  <a:schemeClr val="tx2"/>
                </a:solidFill>
              </a:rPr>
              <a:t> </a:t>
            </a:r>
            <a:r>
              <a:rPr lang="en-GB" sz="2400" dirty="0">
                <a:solidFill>
                  <a:schemeClr val="tx2">
                    <a:lumMod val="50000"/>
                  </a:schemeClr>
                </a:solidFill>
              </a:rPr>
              <a:t>directly into the </a:t>
            </a:r>
            <a:r>
              <a:rPr lang="en-GB" sz="2400" dirty="0">
                <a:solidFill>
                  <a:srgbClr val="0000FF"/>
                </a:solidFill>
              </a:rPr>
              <a:t>businesses </a:t>
            </a:r>
          </a:p>
          <a:p>
            <a:pPr marL="1200150" lvl="2" indent="-285750">
              <a:spcAft>
                <a:spcPts val="1200"/>
              </a:spcAft>
              <a:buFont typeface="Arial" panose="020B0604020202020204" pitchFamily="34" charset="0"/>
              <a:buChar char="•"/>
            </a:pPr>
            <a:endParaRPr lang="en-US" sz="3200" dirty="0">
              <a:solidFill>
                <a:schemeClr val="tx2">
                  <a:lumMod val="50000"/>
                </a:schemeClr>
              </a:solidFill>
            </a:endParaRPr>
          </a:p>
        </p:txBody>
      </p:sp>
      <p:sp>
        <p:nvSpPr>
          <p:cNvPr id="12" name="Rectangle 8"/>
          <p:cNvSpPr>
            <a:spLocks noChangeArrowheads="1"/>
          </p:cNvSpPr>
          <p:nvPr/>
        </p:nvSpPr>
        <p:spPr bwMode="auto">
          <a:xfrm rot="16200000">
            <a:off x="-3225847" y="2648136"/>
            <a:ext cx="9289032" cy="2209800"/>
          </a:xfrm>
          <a:prstGeom prst="rect">
            <a:avLst/>
          </a:prstGeom>
          <a:noFill/>
          <a:ln w="9525">
            <a:noFill/>
            <a:miter lim="800000"/>
            <a:headEnd/>
            <a:tailEnd/>
          </a:ln>
        </p:spPr>
        <p:txBody>
          <a:bodyPr anchor="ctr"/>
          <a:lstStyle/>
          <a:p>
            <a:pPr marL="457200" indent="-457200" algn="ctr"/>
            <a:r>
              <a:rPr lang="en-US" altLang="pt-PT" sz="2400" b="1" dirty="0" smtClean="0">
                <a:solidFill>
                  <a:schemeClr val="bg1"/>
                </a:solidFill>
                <a:latin typeface="Arial" pitchFamily="34" charset="0"/>
                <a:cs typeface="Arial" pitchFamily="34" charset="0"/>
              </a:rPr>
              <a:t>In our best projects using ERDF</a:t>
            </a: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i="1"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82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5" descr="linc-esitlus-12a-taga.jpg"/>
          <p:cNvPicPr>
            <a:picLocks noChangeAspect="1"/>
          </p:cNvPicPr>
          <p:nvPr/>
        </p:nvPicPr>
        <p:blipFill>
          <a:blip r:embed="rId3" cstate="print"/>
          <a:srcRect/>
          <a:stretch>
            <a:fillRect/>
          </a:stretch>
        </p:blipFill>
        <p:spPr bwMode="auto">
          <a:xfrm>
            <a:off x="-31754" y="0"/>
            <a:ext cx="9144000" cy="6858000"/>
          </a:xfrm>
          <a:prstGeom prst="rect">
            <a:avLst/>
          </a:prstGeom>
          <a:noFill/>
          <a:ln w="9525">
            <a:noFill/>
            <a:miter lim="800000"/>
            <a:headEnd/>
            <a:tailEnd/>
          </a:ln>
        </p:spPr>
      </p:pic>
      <p:pic>
        <p:nvPicPr>
          <p:cNvPr id="4099" name="Picture 6" descr="www.emf"/>
          <p:cNvPicPr>
            <a:picLocks noChangeAspect="1"/>
          </p:cNvPicPr>
          <p:nvPr/>
        </p:nvPicPr>
        <p:blipFill>
          <a:blip r:embed="rId4" cstate="print"/>
          <a:srcRect/>
          <a:stretch>
            <a:fillRect/>
          </a:stretch>
        </p:blipFill>
        <p:spPr bwMode="auto">
          <a:xfrm>
            <a:off x="8162925" y="6638925"/>
            <a:ext cx="801688" cy="103188"/>
          </a:xfrm>
          <a:prstGeom prst="rect">
            <a:avLst/>
          </a:prstGeom>
          <a:noFill/>
          <a:ln w="9525">
            <a:noFill/>
            <a:miter lim="800000"/>
            <a:headEnd/>
            <a:tailEnd/>
          </a:ln>
        </p:spPr>
      </p:pic>
      <p:sp>
        <p:nvSpPr>
          <p:cNvPr id="5" name="Rectangle 8"/>
          <p:cNvSpPr>
            <a:spLocks noChangeArrowheads="1"/>
          </p:cNvSpPr>
          <p:nvPr/>
        </p:nvSpPr>
        <p:spPr bwMode="auto">
          <a:xfrm>
            <a:off x="899592" y="1124744"/>
            <a:ext cx="8122096" cy="4896544"/>
          </a:xfrm>
          <a:prstGeom prst="rect">
            <a:avLst/>
          </a:prstGeom>
          <a:noFill/>
          <a:ln w="9525">
            <a:noFill/>
            <a:miter lim="800000"/>
            <a:headEnd/>
            <a:tailEnd/>
          </a:ln>
        </p:spPr>
        <p:txBody>
          <a:bodyPr anchor="ctr"/>
          <a:lstStyle/>
          <a:p>
            <a:endParaRPr lang="pt-PT" altLang="pt-PT" i="1" dirty="0">
              <a:solidFill>
                <a:srgbClr val="000066"/>
              </a:solidFill>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i="1"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p:txBody>
      </p:sp>
      <p:sp>
        <p:nvSpPr>
          <p:cNvPr id="7" name="CaixaDeTexto 6"/>
          <p:cNvSpPr txBox="1"/>
          <p:nvPr/>
        </p:nvSpPr>
        <p:spPr>
          <a:xfrm>
            <a:off x="971600" y="260648"/>
            <a:ext cx="7920880" cy="523220"/>
          </a:xfrm>
          <a:prstGeom prst="rect">
            <a:avLst/>
          </a:prstGeom>
          <a:noFill/>
        </p:spPr>
        <p:txBody>
          <a:bodyPr wrap="square" rtlCol="0">
            <a:spAutoFit/>
          </a:bodyPr>
          <a:lstStyle/>
          <a:p>
            <a:r>
              <a:rPr lang="en-US" sz="2800" b="1" i="1" dirty="0">
                <a:solidFill>
                  <a:schemeClr val="tx2">
                    <a:lumMod val="50000"/>
                  </a:schemeClr>
                </a:solidFill>
              </a:rPr>
              <a:t>I</a:t>
            </a:r>
            <a:r>
              <a:rPr lang="en-US" sz="2800" b="1" i="1" dirty="0" smtClean="0">
                <a:solidFill>
                  <a:schemeClr val="tx2">
                    <a:lumMod val="50000"/>
                  </a:schemeClr>
                </a:solidFill>
              </a:rPr>
              <a:t>n </a:t>
            </a:r>
            <a:r>
              <a:rPr lang="en-US" sz="2800" b="1" i="1" dirty="0">
                <a:solidFill>
                  <a:schemeClr val="tx2">
                    <a:lumMod val="50000"/>
                  </a:schemeClr>
                </a:solidFill>
              </a:rPr>
              <a:t>our best projects funded by ERDF:</a:t>
            </a:r>
            <a:endParaRPr lang="sv-SE" sz="2800" b="1" i="1" dirty="0">
              <a:solidFill>
                <a:schemeClr val="tx2">
                  <a:lumMod val="50000"/>
                </a:schemeClr>
              </a:solidFill>
            </a:endParaRPr>
          </a:p>
        </p:txBody>
      </p:sp>
      <p:sp>
        <p:nvSpPr>
          <p:cNvPr id="10" name="CaixaDeTexto 9"/>
          <p:cNvSpPr txBox="1"/>
          <p:nvPr/>
        </p:nvSpPr>
        <p:spPr>
          <a:xfrm>
            <a:off x="670991" y="979468"/>
            <a:ext cx="8473009" cy="5878532"/>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2400" dirty="0" smtClean="0">
                <a:solidFill>
                  <a:schemeClr val="tx2">
                    <a:lumMod val="50000"/>
                  </a:schemeClr>
                </a:solidFill>
              </a:rPr>
              <a:t>The cost for the projects is very small taking into consideration the </a:t>
            </a:r>
            <a:r>
              <a:rPr lang="en-US" sz="2400" dirty="0" smtClean="0">
                <a:solidFill>
                  <a:srgbClr val="0000FF"/>
                </a:solidFill>
              </a:rPr>
              <a:t>benefits that are realized </a:t>
            </a:r>
            <a:r>
              <a:rPr lang="en-US" sz="2400" dirty="0" smtClean="0">
                <a:solidFill>
                  <a:schemeClr val="tx2">
                    <a:lumMod val="50000"/>
                  </a:schemeClr>
                </a:solidFill>
              </a:rPr>
              <a:t>through the projects</a:t>
            </a:r>
            <a:endParaRPr lang="sv-SE" sz="2400" dirty="0">
              <a:solidFill>
                <a:schemeClr val="tx2">
                  <a:lumMod val="50000"/>
                </a:schemeClr>
              </a:solidFill>
            </a:endParaRPr>
          </a:p>
          <a:p>
            <a:pPr marL="285750" lvl="0" indent="-285750">
              <a:spcAft>
                <a:spcPts val="600"/>
              </a:spcAft>
              <a:buFont typeface="Arial" panose="020B0604020202020204" pitchFamily="34" charset="0"/>
              <a:buChar char="•"/>
            </a:pPr>
            <a:r>
              <a:rPr lang="en-US" sz="2400" dirty="0" smtClean="0">
                <a:solidFill>
                  <a:schemeClr val="tx2">
                    <a:lumMod val="50000"/>
                  </a:schemeClr>
                </a:solidFill>
              </a:rPr>
              <a:t>The projects seem to be </a:t>
            </a:r>
            <a:r>
              <a:rPr lang="en-US" sz="2400" dirty="0" smtClean="0">
                <a:solidFill>
                  <a:srgbClr val="0000FF"/>
                </a:solidFill>
              </a:rPr>
              <a:t>sustainable</a:t>
            </a:r>
            <a:r>
              <a:rPr lang="en-US" sz="2400" dirty="0" smtClean="0">
                <a:solidFill>
                  <a:schemeClr val="tx2">
                    <a:lumMod val="50000"/>
                  </a:schemeClr>
                </a:solidFill>
              </a:rPr>
              <a:t> over time, since the </a:t>
            </a:r>
            <a:r>
              <a:rPr lang="en-US" sz="2400" dirty="0" smtClean="0">
                <a:solidFill>
                  <a:srgbClr val="0000FF"/>
                </a:solidFill>
              </a:rPr>
              <a:t>local actors are the project owners</a:t>
            </a:r>
            <a:r>
              <a:rPr lang="en-US" sz="2400" dirty="0" smtClean="0">
                <a:solidFill>
                  <a:schemeClr val="tx2">
                    <a:lumMod val="50000"/>
                  </a:schemeClr>
                </a:solidFill>
              </a:rPr>
              <a:t>, who will manage the result. </a:t>
            </a:r>
          </a:p>
          <a:p>
            <a:pPr marL="285750" lvl="0" indent="-285750">
              <a:spcAft>
                <a:spcPts val="600"/>
              </a:spcAft>
              <a:buFont typeface="Arial" panose="020B0604020202020204" pitchFamily="34" charset="0"/>
              <a:buChar char="•"/>
            </a:pPr>
            <a:r>
              <a:rPr lang="en-US" sz="2400" dirty="0" smtClean="0">
                <a:solidFill>
                  <a:schemeClr val="tx2">
                    <a:lumMod val="50000"/>
                  </a:schemeClr>
                </a:solidFill>
              </a:rPr>
              <a:t>Other reoccurring themes were:</a:t>
            </a:r>
            <a:endParaRPr lang="sv-SE" sz="2400" dirty="0" smtClean="0">
              <a:solidFill>
                <a:schemeClr val="tx2">
                  <a:lumMod val="50000"/>
                </a:schemeClr>
              </a:solidFill>
            </a:endParaRPr>
          </a:p>
          <a:p>
            <a:pPr marL="742950" lvl="1" indent="-285750">
              <a:spcAft>
                <a:spcPts val="600"/>
              </a:spcAft>
              <a:buFont typeface="Arial" panose="020B0604020202020204" pitchFamily="34" charset="0"/>
              <a:buChar char="•"/>
            </a:pPr>
            <a:r>
              <a:rPr lang="en-US" sz="2400" dirty="0" smtClean="0">
                <a:solidFill>
                  <a:srgbClr val="0000FF"/>
                </a:solidFill>
              </a:rPr>
              <a:t>Climate change</a:t>
            </a:r>
            <a:r>
              <a:rPr lang="en-US" sz="2400" dirty="0" smtClean="0">
                <a:solidFill>
                  <a:schemeClr val="tx2">
                    <a:lumMod val="50000"/>
                  </a:schemeClr>
                </a:solidFill>
              </a:rPr>
              <a:t>, adapting to/mitigation (</a:t>
            </a:r>
            <a:r>
              <a:rPr lang="en-US" sz="2400" dirty="0" err="1" smtClean="0">
                <a:solidFill>
                  <a:schemeClr val="tx2">
                    <a:lumMod val="50000"/>
                  </a:schemeClr>
                </a:solidFill>
              </a:rPr>
              <a:t>Kaunergrat</a:t>
            </a:r>
            <a:r>
              <a:rPr lang="en-US" sz="2400" dirty="0" smtClean="0">
                <a:solidFill>
                  <a:schemeClr val="tx2">
                    <a:lumMod val="50000"/>
                  </a:schemeClr>
                </a:solidFill>
              </a:rPr>
              <a:t> integration, Photovoltaics plant at company </a:t>
            </a:r>
            <a:r>
              <a:rPr lang="en-US" sz="2400" dirty="0" err="1" smtClean="0">
                <a:solidFill>
                  <a:schemeClr val="tx2">
                    <a:lumMod val="50000"/>
                  </a:schemeClr>
                </a:solidFill>
              </a:rPr>
              <a:t>Grissemann</a:t>
            </a:r>
            <a:r>
              <a:rPr lang="en-US" sz="2400" dirty="0" smtClean="0">
                <a:solidFill>
                  <a:schemeClr val="tx2">
                    <a:lumMod val="50000"/>
                  </a:schemeClr>
                </a:solidFill>
              </a:rPr>
              <a:t>, mobility contact person)</a:t>
            </a:r>
            <a:endParaRPr lang="sv-SE" sz="2400" dirty="0">
              <a:solidFill>
                <a:schemeClr val="tx2">
                  <a:lumMod val="50000"/>
                </a:schemeClr>
              </a:solidFill>
            </a:endParaRPr>
          </a:p>
          <a:p>
            <a:pPr marL="742950" lvl="1" indent="-285750">
              <a:spcAft>
                <a:spcPts val="600"/>
              </a:spcAft>
              <a:buFont typeface="Arial" panose="020B0604020202020204" pitchFamily="34" charset="0"/>
              <a:buChar char="•"/>
            </a:pPr>
            <a:r>
              <a:rPr lang="en-US" sz="2400" dirty="0" smtClean="0">
                <a:solidFill>
                  <a:srgbClr val="0000FF"/>
                </a:solidFill>
              </a:rPr>
              <a:t>Sport, health and outdoor-activity </a:t>
            </a:r>
            <a:r>
              <a:rPr lang="en-US" sz="2400" dirty="0" smtClean="0">
                <a:solidFill>
                  <a:schemeClr val="tx2">
                    <a:lumMod val="50000"/>
                  </a:schemeClr>
                </a:solidFill>
              </a:rPr>
              <a:t>(Alpine sports center </a:t>
            </a:r>
            <a:r>
              <a:rPr lang="en-US" sz="2400" dirty="0" err="1" smtClean="0">
                <a:solidFill>
                  <a:schemeClr val="tx2">
                    <a:lumMod val="50000"/>
                  </a:schemeClr>
                </a:solidFill>
              </a:rPr>
              <a:t>Wipptal</a:t>
            </a:r>
            <a:r>
              <a:rPr lang="en-US" sz="2400" dirty="0" smtClean="0">
                <a:solidFill>
                  <a:schemeClr val="tx2">
                    <a:lumMod val="50000"/>
                  </a:schemeClr>
                </a:solidFill>
              </a:rPr>
              <a:t>, </a:t>
            </a:r>
            <a:r>
              <a:rPr lang="en-US" sz="2400" dirty="0" err="1" smtClean="0">
                <a:solidFill>
                  <a:schemeClr val="tx2">
                    <a:lumMod val="50000"/>
                  </a:schemeClr>
                </a:solidFill>
              </a:rPr>
              <a:t>Fjällbacka</a:t>
            </a:r>
            <a:r>
              <a:rPr lang="en-US" sz="2400" dirty="0" smtClean="0">
                <a:solidFill>
                  <a:schemeClr val="tx2">
                    <a:lumMod val="50000"/>
                  </a:schemeClr>
                </a:solidFill>
              </a:rPr>
              <a:t> activity center, Destination </a:t>
            </a:r>
            <a:r>
              <a:rPr lang="en-US" sz="2400" dirty="0" err="1" smtClean="0">
                <a:solidFill>
                  <a:schemeClr val="tx2">
                    <a:lumMod val="50000"/>
                  </a:schemeClr>
                </a:solidFill>
              </a:rPr>
              <a:t>Söderåsen</a:t>
            </a:r>
            <a:r>
              <a:rPr lang="en-US" sz="2400" dirty="0" smtClean="0">
                <a:solidFill>
                  <a:schemeClr val="tx2">
                    <a:lumMod val="50000"/>
                  </a:schemeClr>
                </a:solidFill>
              </a:rPr>
              <a:t>)</a:t>
            </a:r>
            <a:endParaRPr lang="sv-SE" sz="2400" dirty="0" smtClean="0">
              <a:solidFill>
                <a:schemeClr val="tx2">
                  <a:lumMod val="50000"/>
                </a:schemeClr>
              </a:solidFill>
            </a:endParaRPr>
          </a:p>
          <a:p>
            <a:pPr marL="742950" lvl="1" indent="-285750">
              <a:spcAft>
                <a:spcPts val="600"/>
              </a:spcAft>
              <a:buFont typeface="Arial" panose="020B0604020202020204" pitchFamily="34" charset="0"/>
              <a:buChar char="•"/>
            </a:pPr>
            <a:r>
              <a:rPr lang="en-US" sz="2400" dirty="0" smtClean="0">
                <a:solidFill>
                  <a:srgbClr val="0000FF"/>
                </a:solidFill>
              </a:rPr>
              <a:t>Creating</a:t>
            </a:r>
            <a:r>
              <a:rPr lang="en-US" sz="2400" dirty="0" smtClean="0">
                <a:solidFill>
                  <a:schemeClr val="tx2">
                    <a:lumMod val="50000"/>
                  </a:schemeClr>
                </a:solidFill>
              </a:rPr>
              <a:t> </a:t>
            </a:r>
            <a:r>
              <a:rPr lang="en-US" sz="2400" dirty="0" smtClean="0">
                <a:solidFill>
                  <a:srgbClr val="0000FF"/>
                </a:solidFill>
              </a:rPr>
              <a:t>urban-rural linkages </a:t>
            </a:r>
            <a:r>
              <a:rPr lang="en-US" sz="2400" dirty="0" smtClean="0">
                <a:solidFill>
                  <a:schemeClr val="tx2">
                    <a:lumMod val="50000"/>
                  </a:schemeClr>
                </a:solidFill>
              </a:rPr>
              <a:t>like Falkenberg </a:t>
            </a:r>
            <a:r>
              <a:rPr lang="en-US" sz="2400" dirty="0" err="1" smtClean="0">
                <a:solidFill>
                  <a:schemeClr val="tx2">
                    <a:lumMod val="50000"/>
                  </a:schemeClr>
                </a:solidFill>
              </a:rPr>
              <a:t>fooddays</a:t>
            </a:r>
            <a:endParaRPr lang="en-US" sz="2400" dirty="0" smtClean="0">
              <a:solidFill>
                <a:schemeClr val="tx2">
                  <a:lumMod val="50000"/>
                </a:schemeClr>
              </a:solidFill>
            </a:endParaRPr>
          </a:p>
          <a:p>
            <a:pPr marL="742950" lvl="1" indent="-285750">
              <a:buFont typeface="Arial" panose="020B0604020202020204" pitchFamily="34" charset="0"/>
              <a:buChar char="•"/>
            </a:pPr>
            <a:r>
              <a:rPr lang="en-US" sz="2400" dirty="0" smtClean="0">
                <a:solidFill>
                  <a:srgbClr val="0000FF"/>
                </a:solidFill>
              </a:rPr>
              <a:t>Local production and marketing</a:t>
            </a:r>
            <a:r>
              <a:rPr lang="en-US" sz="2400" dirty="0" smtClean="0">
                <a:solidFill>
                  <a:schemeClr val="tx2">
                    <a:lumMod val="50000"/>
                  </a:schemeClr>
                </a:solidFill>
              </a:rPr>
              <a:t>, as </a:t>
            </a:r>
            <a:r>
              <a:rPr lang="en-US" sz="2400" dirty="0">
                <a:solidFill>
                  <a:schemeClr val="tx2">
                    <a:lumMod val="50000"/>
                  </a:schemeClr>
                </a:solidFill>
              </a:rPr>
              <a:t>in </a:t>
            </a:r>
            <a:r>
              <a:rPr lang="en-US" sz="2400" dirty="0" err="1">
                <a:solidFill>
                  <a:schemeClr val="tx2">
                    <a:lumMod val="50000"/>
                  </a:schemeClr>
                </a:solidFill>
              </a:rPr>
              <a:t>f.e</a:t>
            </a:r>
            <a:r>
              <a:rPr lang="en-US" sz="2400" dirty="0">
                <a:solidFill>
                  <a:schemeClr val="tx2">
                    <a:lumMod val="50000"/>
                  </a:schemeClr>
                </a:solidFill>
              </a:rPr>
              <a:t>. Bulgarian and Croatian examples</a:t>
            </a:r>
          </a:p>
          <a:p>
            <a:endParaRPr lang="en-US" sz="2400" dirty="0">
              <a:solidFill>
                <a:schemeClr val="tx2">
                  <a:lumMod val="50000"/>
                </a:schemeClr>
              </a:solidFill>
            </a:endParaRPr>
          </a:p>
        </p:txBody>
      </p:sp>
      <p:sp>
        <p:nvSpPr>
          <p:cNvPr id="12" name="Rectangle 8"/>
          <p:cNvSpPr>
            <a:spLocks noChangeArrowheads="1"/>
          </p:cNvSpPr>
          <p:nvPr/>
        </p:nvSpPr>
        <p:spPr bwMode="auto">
          <a:xfrm rot="16200000">
            <a:off x="-3225847" y="2864160"/>
            <a:ext cx="9289032" cy="2209800"/>
          </a:xfrm>
          <a:prstGeom prst="rect">
            <a:avLst/>
          </a:prstGeom>
          <a:noFill/>
          <a:ln w="9525">
            <a:noFill/>
            <a:miter lim="800000"/>
            <a:headEnd/>
            <a:tailEnd/>
          </a:ln>
        </p:spPr>
        <p:txBody>
          <a:bodyPr anchor="ctr"/>
          <a:lstStyle/>
          <a:p>
            <a:pPr marL="457200" indent="-457200" algn="ctr"/>
            <a:r>
              <a:rPr lang="en-US" altLang="pt-PT" sz="2400" b="1" dirty="0" smtClean="0">
                <a:solidFill>
                  <a:schemeClr val="bg1"/>
                </a:solidFill>
                <a:latin typeface="Arial" pitchFamily="34" charset="0"/>
                <a:cs typeface="Arial" pitchFamily="34" charset="0"/>
              </a:rPr>
              <a:t>In our best projects using ERDF</a:t>
            </a: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i="1" dirty="0" smtClean="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5468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5" descr="linc-esitlus-12a-taga.jpg"/>
          <p:cNvPicPr>
            <a:picLocks noChangeAspect="1"/>
          </p:cNvPicPr>
          <p:nvPr/>
        </p:nvPicPr>
        <p:blipFill>
          <a:blip r:embed="rId3" cstate="print"/>
          <a:srcRect/>
          <a:stretch>
            <a:fillRect/>
          </a:stretch>
        </p:blipFill>
        <p:spPr bwMode="auto">
          <a:xfrm>
            <a:off x="-31754" y="0"/>
            <a:ext cx="9144000" cy="6858000"/>
          </a:xfrm>
          <a:prstGeom prst="rect">
            <a:avLst/>
          </a:prstGeom>
          <a:noFill/>
          <a:ln w="9525">
            <a:noFill/>
            <a:miter lim="800000"/>
            <a:headEnd/>
            <a:tailEnd/>
          </a:ln>
        </p:spPr>
      </p:pic>
      <p:pic>
        <p:nvPicPr>
          <p:cNvPr id="4099" name="Picture 6" descr="www.emf"/>
          <p:cNvPicPr>
            <a:picLocks noChangeAspect="1"/>
          </p:cNvPicPr>
          <p:nvPr/>
        </p:nvPicPr>
        <p:blipFill>
          <a:blip r:embed="rId4" cstate="print"/>
          <a:srcRect/>
          <a:stretch>
            <a:fillRect/>
          </a:stretch>
        </p:blipFill>
        <p:spPr bwMode="auto">
          <a:xfrm>
            <a:off x="8162925" y="6638925"/>
            <a:ext cx="801688" cy="103188"/>
          </a:xfrm>
          <a:prstGeom prst="rect">
            <a:avLst/>
          </a:prstGeom>
          <a:noFill/>
          <a:ln w="9525">
            <a:noFill/>
            <a:miter lim="800000"/>
            <a:headEnd/>
            <a:tailEnd/>
          </a:ln>
        </p:spPr>
      </p:pic>
      <p:sp>
        <p:nvSpPr>
          <p:cNvPr id="5" name="Rectangle 8"/>
          <p:cNvSpPr>
            <a:spLocks noChangeArrowheads="1"/>
          </p:cNvSpPr>
          <p:nvPr/>
        </p:nvSpPr>
        <p:spPr bwMode="auto">
          <a:xfrm>
            <a:off x="899592" y="1124744"/>
            <a:ext cx="8122096" cy="4896544"/>
          </a:xfrm>
          <a:prstGeom prst="rect">
            <a:avLst/>
          </a:prstGeom>
          <a:noFill/>
          <a:ln w="9525">
            <a:noFill/>
            <a:miter lim="800000"/>
            <a:headEnd/>
            <a:tailEnd/>
          </a:ln>
        </p:spPr>
        <p:txBody>
          <a:bodyPr anchor="ctr"/>
          <a:lstStyle/>
          <a:p>
            <a:endParaRPr lang="pt-PT" altLang="pt-PT" i="1" dirty="0">
              <a:solidFill>
                <a:srgbClr val="000066"/>
              </a:solidFill>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i="1"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p:txBody>
      </p:sp>
      <p:sp>
        <p:nvSpPr>
          <p:cNvPr id="7" name="CaixaDeTexto 6"/>
          <p:cNvSpPr txBox="1"/>
          <p:nvPr/>
        </p:nvSpPr>
        <p:spPr>
          <a:xfrm>
            <a:off x="971600" y="260648"/>
            <a:ext cx="7920880" cy="523220"/>
          </a:xfrm>
          <a:prstGeom prst="rect">
            <a:avLst/>
          </a:prstGeom>
          <a:noFill/>
        </p:spPr>
        <p:txBody>
          <a:bodyPr wrap="square" rtlCol="0">
            <a:spAutoFit/>
          </a:bodyPr>
          <a:lstStyle/>
          <a:p>
            <a:r>
              <a:rPr lang="en-US" sz="2800" b="1" i="1" dirty="0">
                <a:solidFill>
                  <a:schemeClr val="tx2">
                    <a:lumMod val="50000"/>
                  </a:schemeClr>
                </a:solidFill>
              </a:rPr>
              <a:t>I</a:t>
            </a:r>
            <a:r>
              <a:rPr lang="en-US" sz="2800" b="1" i="1" dirty="0" smtClean="0">
                <a:solidFill>
                  <a:schemeClr val="tx2">
                    <a:lumMod val="50000"/>
                  </a:schemeClr>
                </a:solidFill>
              </a:rPr>
              <a:t>n </a:t>
            </a:r>
            <a:r>
              <a:rPr lang="en-US" sz="2800" b="1" i="1" dirty="0">
                <a:solidFill>
                  <a:schemeClr val="tx2">
                    <a:lumMod val="50000"/>
                  </a:schemeClr>
                </a:solidFill>
              </a:rPr>
              <a:t>our best projects funded by </a:t>
            </a:r>
            <a:r>
              <a:rPr lang="en-US" sz="2800" b="1" i="1" dirty="0" smtClean="0">
                <a:solidFill>
                  <a:schemeClr val="tx2">
                    <a:lumMod val="50000"/>
                  </a:schemeClr>
                </a:solidFill>
              </a:rPr>
              <a:t>ESF</a:t>
            </a:r>
            <a:r>
              <a:rPr lang="en-US" sz="2800" b="1" i="1" dirty="0">
                <a:solidFill>
                  <a:schemeClr val="tx2">
                    <a:lumMod val="50000"/>
                  </a:schemeClr>
                </a:solidFill>
              </a:rPr>
              <a:t>:</a:t>
            </a:r>
            <a:endParaRPr lang="sv-SE" sz="2800" b="1" i="1" dirty="0">
              <a:solidFill>
                <a:schemeClr val="tx2">
                  <a:lumMod val="50000"/>
                </a:schemeClr>
              </a:solidFill>
            </a:endParaRPr>
          </a:p>
        </p:txBody>
      </p:sp>
      <p:sp>
        <p:nvSpPr>
          <p:cNvPr id="10" name="CaixaDeTexto 9"/>
          <p:cNvSpPr txBox="1"/>
          <p:nvPr/>
        </p:nvSpPr>
        <p:spPr>
          <a:xfrm>
            <a:off x="857412" y="832022"/>
            <a:ext cx="8065021" cy="6555641"/>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US" sz="2400" dirty="0">
                <a:solidFill>
                  <a:schemeClr val="tx2">
                    <a:lumMod val="50000"/>
                  </a:schemeClr>
                </a:solidFill>
              </a:rPr>
              <a:t>The main theme is </a:t>
            </a:r>
            <a:r>
              <a:rPr lang="en-US" sz="2400" dirty="0">
                <a:solidFill>
                  <a:srgbClr val="0000FF"/>
                </a:solidFill>
              </a:rPr>
              <a:t>integration into work </a:t>
            </a:r>
            <a:r>
              <a:rPr lang="en-US" sz="2400" dirty="0">
                <a:solidFill>
                  <a:schemeClr val="tx2">
                    <a:lumMod val="50000"/>
                  </a:schemeClr>
                </a:solidFill>
              </a:rPr>
              <a:t>for people that are not on the </a:t>
            </a:r>
            <a:r>
              <a:rPr lang="en-US" sz="2400" dirty="0" smtClean="0">
                <a:solidFill>
                  <a:schemeClr val="tx2">
                    <a:lumMod val="50000"/>
                  </a:schemeClr>
                </a:solidFill>
              </a:rPr>
              <a:t>working market</a:t>
            </a:r>
            <a:endParaRPr lang="sv-SE" sz="2400" dirty="0">
              <a:solidFill>
                <a:schemeClr val="tx2">
                  <a:lumMod val="50000"/>
                </a:schemeClr>
              </a:solidFill>
            </a:endParaRPr>
          </a:p>
          <a:p>
            <a:pPr marL="285750" lvl="0" indent="-285750">
              <a:spcAft>
                <a:spcPts val="1800"/>
              </a:spcAft>
            </a:pPr>
            <a:r>
              <a:rPr lang="en-US" sz="2400" dirty="0" smtClean="0">
                <a:solidFill>
                  <a:schemeClr val="tx2">
                    <a:lumMod val="50000"/>
                  </a:schemeClr>
                </a:solidFill>
              </a:rPr>
              <a:t>This </a:t>
            </a:r>
            <a:r>
              <a:rPr lang="en-US" sz="2400" dirty="0">
                <a:solidFill>
                  <a:schemeClr val="tx2">
                    <a:lumMod val="50000"/>
                  </a:schemeClr>
                </a:solidFill>
              </a:rPr>
              <a:t>is mainly achieved </a:t>
            </a:r>
            <a:r>
              <a:rPr lang="en-US" sz="2400" dirty="0" smtClean="0">
                <a:solidFill>
                  <a:schemeClr val="tx2">
                    <a:lumMod val="50000"/>
                  </a:schemeClr>
                </a:solidFill>
              </a:rPr>
              <a:t>through:</a:t>
            </a:r>
            <a:endParaRPr lang="sv-SE" sz="2400" dirty="0" smtClean="0">
              <a:solidFill>
                <a:schemeClr val="tx2">
                  <a:lumMod val="50000"/>
                </a:schemeClr>
              </a:solidFill>
            </a:endParaRPr>
          </a:p>
          <a:p>
            <a:pPr marL="1200150" lvl="2" indent="-285750">
              <a:spcAft>
                <a:spcPts val="1800"/>
              </a:spcAft>
              <a:buFont typeface="Arial" panose="020B0604020202020204" pitchFamily="34" charset="0"/>
              <a:buChar char="•"/>
            </a:pPr>
            <a:r>
              <a:rPr lang="en-US" sz="2400" dirty="0">
                <a:solidFill>
                  <a:schemeClr val="tx2">
                    <a:lumMod val="50000"/>
                  </a:schemeClr>
                </a:solidFill>
              </a:rPr>
              <a:t>Providing the target group with an </a:t>
            </a:r>
            <a:r>
              <a:rPr lang="en-US" sz="2400" dirty="0">
                <a:solidFill>
                  <a:srgbClr val="0000FF"/>
                </a:solidFill>
              </a:rPr>
              <a:t>enlarged local network</a:t>
            </a:r>
            <a:r>
              <a:rPr lang="en-US" sz="2400" dirty="0">
                <a:solidFill>
                  <a:schemeClr val="tx2">
                    <a:lumMod val="50000"/>
                  </a:schemeClr>
                </a:solidFill>
              </a:rPr>
              <a:t>. This helps the target individuals to learn new skills and find potential employers. </a:t>
            </a:r>
            <a:r>
              <a:rPr lang="en-US" sz="2400" dirty="0">
                <a:solidFill>
                  <a:srgbClr val="0000FF"/>
                </a:solidFill>
              </a:rPr>
              <a:t>Networking is a specific LEADER-feature</a:t>
            </a:r>
            <a:r>
              <a:rPr lang="en-US" sz="2400" dirty="0">
                <a:solidFill>
                  <a:schemeClr val="tx2">
                    <a:lumMod val="50000"/>
                  </a:schemeClr>
                </a:solidFill>
              </a:rPr>
              <a:t>. </a:t>
            </a:r>
            <a:r>
              <a:rPr lang="en-US" sz="2400" dirty="0">
                <a:solidFill>
                  <a:srgbClr val="0000FF"/>
                </a:solidFill>
              </a:rPr>
              <a:t>This networking takes place in all good-practice projects funded by ESF</a:t>
            </a:r>
            <a:r>
              <a:rPr lang="en-US" sz="2400" dirty="0">
                <a:solidFill>
                  <a:schemeClr val="tx2">
                    <a:lumMod val="50000"/>
                  </a:schemeClr>
                </a:solidFill>
              </a:rPr>
              <a:t>.</a:t>
            </a:r>
            <a:endParaRPr lang="sv-SE" sz="2400" dirty="0">
              <a:solidFill>
                <a:schemeClr val="tx2">
                  <a:lumMod val="50000"/>
                </a:schemeClr>
              </a:solidFill>
            </a:endParaRPr>
          </a:p>
          <a:p>
            <a:pPr marL="1200150" lvl="2" indent="-285750">
              <a:spcAft>
                <a:spcPts val="1800"/>
              </a:spcAft>
              <a:buFont typeface="Arial" panose="020B0604020202020204" pitchFamily="34" charset="0"/>
              <a:buChar char="•"/>
            </a:pPr>
            <a:r>
              <a:rPr lang="en-US" sz="2400" dirty="0">
                <a:solidFill>
                  <a:srgbClr val="0000FF"/>
                </a:solidFill>
              </a:rPr>
              <a:t>Capacity building</a:t>
            </a:r>
            <a:r>
              <a:rPr lang="en-US" sz="2400" dirty="0" smtClean="0">
                <a:solidFill>
                  <a:srgbClr val="0000FF"/>
                </a:solidFill>
              </a:rPr>
              <a:t> for </a:t>
            </a:r>
            <a:r>
              <a:rPr lang="en-US" sz="2400" dirty="0">
                <a:solidFill>
                  <a:srgbClr val="0000FF"/>
                </a:solidFill>
              </a:rPr>
              <a:t>the target group</a:t>
            </a:r>
            <a:r>
              <a:rPr lang="en-US" sz="2400" dirty="0">
                <a:solidFill>
                  <a:schemeClr val="tx2">
                    <a:lumMod val="50000"/>
                  </a:schemeClr>
                </a:solidFill>
              </a:rPr>
              <a:t>,</a:t>
            </a:r>
            <a:r>
              <a:rPr lang="en-US" sz="2400" dirty="0" smtClean="0">
                <a:solidFill>
                  <a:schemeClr val="tx2">
                    <a:lumMod val="50000"/>
                  </a:schemeClr>
                </a:solidFill>
              </a:rPr>
              <a:t> e.g. language training</a:t>
            </a:r>
            <a:r>
              <a:rPr lang="en-US" sz="2400" dirty="0">
                <a:solidFill>
                  <a:schemeClr val="tx2">
                    <a:lumMod val="50000"/>
                  </a:schemeClr>
                </a:solidFill>
              </a:rPr>
              <a:t>, on-the-job training, but also training for new </a:t>
            </a:r>
            <a:r>
              <a:rPr lang="en-US" sz="2400" dirty="0" smtClean="0">
                <a:solidFill>
                  <a:schemeClr val="tx2">
                    <a:lumMod val="50000"/>
                  </a:schemeClr>
                </a:solidFill>
              </a:rPr>
              <a:t>skills</a:t>
            </a:r>
          </a:p>
          <a:p>
            <a:r>
              <a:rPr lang="en-US" sz="2400" dirty="0">
                <a:solidFill>
                  <a:schemeClr val="tx2">
                    <a:lumMod val="50000"/>
                  </a:schemeClr>
                </a:solidFill>
              </a:rPr>
              <a:t>In addition, people outside the working age (younger and elder) are </a:t>
            </a:r>
            <a:r>
              <a:rPr lang="en-US" sz="2400" dirty="0" smtClean="0">
                <a:solidFill>
                  <a:schemeClr val="tx2">
                    <a:lumMod val="50000"/>
                  </a:schemeClr>
                </a:solidFill>
              </a:rPr>
              <a:t>in some cases also supported </a:t>
            </a:r>
            <a:r>
              <a:rPr lang="en-US" sz="2400" dirty="0">
                <a:solidFill>
                  <a:schemeClr val="tx2">
                    <a:lumMod val="50000"/>
                  </a:schemeClr>
                </a:solidFill>
              </a:rPr>
              <a:t>through </a:t>
            </a:r>
            <a:endParaRPr lang="en-US" sz="2400" dirty="0" smtClean="0">
              <a:solidFill>
                <a:schemeClr val="tx2">
                  <a:lumMod val="50000"/>
                </a:schemeClr>
              </a:solidFill>
            </a:endParaRPr>
          </a:p>
          <a:p>
            <a:r>
              <a:rPr lang="en-US" sz="2400" dirty="0" smtClean="0">
                <a:solidFill>
                  <a:schemeClr val="tx2">
                    <a:lumMod val="50000"/>
                  </a:schemeClr>
                </a:solidFill>
              </a:rPr>
              <a:t>ESF-funded projects</a:t>
            </a:r>
            <a:endParaRPr lang="sv-SE" sz="2400" dirty="0">
              <a:solidFill>
                <a:schemeClr val="tx2">
                  <a:lumMod val="50000"/>
                </a:schemeClr>
              </a:solidFill>
            </a:endParaRPr>
          </a:p>
          <a:p>
            <a:pPr>
              <a:spcAft>
                <a:spcPts val="1800"/>
              </a:spcAft>
            </a:pPr>
            <a:endParaRPr lang="en-US" sz="2400" dirty="0">
              <a:solidFill>
                <a:schemeClr val="tx2">
                  <a:lumMod val="50000"/>
                </a:schemeClr>
              </a:solidFill>
            </a:endParaRPr>
          </a:p>
        </p:txBody>
      </p:sp>
      <p:sp>
        <p:nvSpPr>
          <p:cNvPr id="12" name="Rectangle 8"/>
          <p:cNvSpPr>
            <a:spLocks noChangeArrowheads="1"/>
          </p:cNvSpPr>
          <p:nvPr/>
        </p:nvSpPr>
        <p:spPr bwMode="auto">
          <a:xfrm rot="16200000">
            <a:off x="-3225847" y="2864160"/>
            <a:ext cx="9289032" cy="2209800"/>
          </a:xfrm>
          <a:prstGeom prst="rect">
            <a:avLst/>
          </a:prstGeom>
          <a:noFill/>
          <a:ln w="9525">
            <a:noFill/>
            <a:miter lim="800000"/>
            <a:headEnd/>
            <a:tailEnd/>
          </a:ln>
        </p:spPr>
        <p:txBody>
          <a:bodyPr anchor="ctr"/>
          <a:lstStyle/>
          <a:p>
            <a:pPr marL="457200" indent="-457200" algn="ctr"/>
            <a:r>
              <a:rPr lang="en-US" altLang="pt-PT" sz="2400" b="1" dirty="0" smtClean="0">
                <a:solidFill>
                  <a:schemeClr val="bg1"/>
                </a:solidFill>
                <a:latin typeface="Arial" pitchFamily="34" charset="0"/>
                <a:cs typeface="Arial" pitchFamily="34" charset="0"/>
              </a:rPr>
              <a:t>In our best projects using ESF</a:t>
            </a: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i="1" dirty="0" smtClean="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4232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5" descr="linc-esitlus-12a-taga.jpg"/>
          <p:cNvPicPr>
            <a:picLocks noChangeAspect="1"/>
          </p:cNvPicPr>
          <p:nvPr/>
        </p:nvPicPr>
        <p:blipFill>
          <a:blip r:embed="rId3" cstate="print"/>
          <a:srcRect/>
          <a:stretch>
            <a:fillRect/>
          </a:stretch>
        </p:blipFill>
        <p:spPr bwMode="auto">
          <a:xfrm>
            <a:off x="-31754" y="0"/>
            <a:ext cx="9144000" cy="6858000"/>
          </a:xfrm>
          <a:prstGeom prst="rect">
            <a:avLst/>
          </a:prstGeom>
          <a:noFill/>
          <a:ln w="9525">
            <a:noFill/>
            <a:miter lim="800000"/>
            <a:headEnd/>
            <a:tailEnd/>
          </a:ln>
        </p:spPr>
      </p:pic>
      <p:pic>
        <p:nvPicPr>
          <p:cNvPr id="4099" name="Picture 6" descr="www.emf"/>
          <p:cNvPicPr>
            <a:picLocks noChangeAspect="1"/>
          </p:cNvPicPr>
          <p:nvPr/>
        </p:nvPicPr>
        <p:blipFill>
          <a:blip r:embed="rId4" cstate="print"/>
          <a:srcRect/>
          <a:stretch>
            <a:fillRect/>
          </a:stretch>
        </p:blipFill>
        <p:spPr bwMode="auto">
          <a:xfrm>
            <a:off x="8162925" y="6638925"/>
            <a:ext cx="801688" cy="103188"/>
          </a:xfrm>
          <a:prstGeom prst="rect">
            <a:avLst/>
          </a:prstGeom>
          <a:noFill/>
          <a:ln w="9525">
            <a:noFill/>
            <a:miter lim="800000"/>
            <a:headEnd/>
            <a:tailEnd/>
          </a:ln>
        </p:spPr>
      </p:pic>
      <p:sp>
        <p:nvSpPr>
          <p:cNvPr id="5" name="Rectangle 8"/>
          <p:cNvSpPr>
            <a:spLocks noChangeArrowheads="1"/>
          </p:cNvSpPr>
          <p:nvPr/>
        </p:nvSpPr>
        <p:spPr bwMode="auto">
          <a:xfrm>
            <a:off x="899592" y="1124744"/>
            <a:ext cx="8122096" cy="4896544"/>
          </a:xfrm>
          <a:prstGeom prst="rect">
            <a:avLst/>
          </a:prstGeom>
          <a:noFill/>
          <a:ln w="9525">
            <a:noFill/>
            <a:miter lim="800000"/>
            <a:headEnd/>
            <a:tailEnd/>
          </a:ln>
        </p:spPr>
        <p:txBody>
          <a:bodyPr anchor="ctr"/>
          <a:lstStyle/>
          <a:p>
            <a:endParaRPr lang="pt-PT" altLang="pt-PT" i="1" dirty="0">
              <a:solidFill>
                <a:srgbClr val="000066"/>
              </a:solidFill>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i="1"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p:txBody>
      </p:sp>
      <p:sp>
        <p:nvSpPr>
          <p:cNvPr id="7" name="CaixaDeTexto 6"/>
          <p:cNvSpPr txBox="1"/>
          <p:nvPr/>
        </p:nvSpPr>
        <p:spPr>
          <a:xfrm>
            <a:off x="971600" y="260648"/>
            <a:ext cx="7920880" cy="523220"/>
          </a:xfrm>
          <a:prstGeom prst="rect">
            <a:avLst/>
          </a:prstGeom>
          <a:noFill/>
        </p:spPr>
        <p:txBody>
          <a:bodyPr wrap="square" rtlCol="0">
            <a:spAutoFit/>
          </a:bodyPr>
          <a:lstStyle/>
          <a:p>
            <a:r>
              <a:rPr lang="en-US" sz="2800" b="1" i="1" dirty="0">
                <a:solidFill>
                  <a:schemeClr val="tx2">
                    <a:lumMod val="50000"/>
                  </a:schemeClr>
                </a:solidFill>
              </a:rPr>
              <a:t>C</a:t>
            </a:r>
            <a:r>
              <a:rPr lang="en-US" sz="2800" b="1" i="1" dirty="0" smtClean="0">
                <a:solidFill>
                  <a:schemeClr val="tx2">
                    <a:lumMod val="50000"/>
                  </a:schemeClr>
                </a:solidFill>
              </a:rPr>
              <a:t>onclusions:</a:t>
            </a:r>
            <a:endParaRPr lang="sv-SE" sz="2800" b="1" i="1" dirty="0">
              <a:solidFill>
                <a:schemeClr val="tx2">
                  <a:lumMod val="50000"/>
                </a:schemeClr>
              </a:solidFill>
            </a:endParaRPr>
          </a:p>
        </p:txBody>
      </p:sp>
      <p:sp>
        <p:nvSpPr>
          <p:cNvPr id="10" name="CaixaDeTexto 9"/>
          <p:cNvSpPr txBox="1"/>
          <p:nvPr/>
        </p:nvSpPr>
        <p:spPr>
          <a:xfrm>
            <a:off x="838200" y="914400"/>
            <a:ext cx="8065021" cy="5663089"/>
          </a:xfrm>
          <a:prstGeom prst="rect">
            <a:avLst/>
          </a:prstGeom>
          <a:noFill/>
        </p:spPr>
        <p:txBody>
          <a:bodyPr wrap="square" rtlCol="0">
            <a:spAutoFit/>
          </a:bodyPr>
          <a:lstStyle/>
          <a:p>
            <a:pPr marL="285750" lvl="0" indent="-285750">
              <a:spcAft>
                <a:spcPts val="1200"/>
              </a:spcAft>
            </a:pPr>
            <a:r>
              <a:rPr lang="en-US" sz="2400" dirty="0" smtClean="0">
                <a:solidFill>
                  <a:schemeClr val="tx2">
                    <a:lumMod val="50000"/>
                  </a:schemeClr>
                </a:solidFill>
              </a:rPr>
              <a:t>The main features of the LEADER-approach that was seen as crucial for the success in the good practice projects were:</a:t>
            </a:r>
          </a:p>
          <a:p>
            <a:pPr marL="742950" lvl="1" indent="-285750">
              <a:spcAft>
                <a:spcPts val="1200"/>
              </a:spcAft>
              <a:buFont typeface="Arial" panose="020B0604020202020204" pitchFamily="34" charset="0"/>
              <a:buChar char="•"/>
            </a:pPr>
            <a:r>
              <a:rPr lang="en-US" sz="2400" dirty="0" smtClean="0">
                <a:solidFill>
                  <a:srgbClr val="0000FF"/>
                </a:solidFill>
              </a:rPr>
              <a:t>Networking</a:t>
            </a:r>
            <a:r>
              <a:rPr lang="en-US" sz="2400" dirty="0" smtClean="0">
                <a:solidFill>
                  <a:schemeClr val="tx2">
                    <a:lumMod val="50000"/>
                  </a:schemeClr>
                </a:solidFill>
              </a:rPr>
              <a:t>: in all projects from both funds, this was the main success factor of the projects</a:t>
            </a:r>
          </a:p>
          <a:p>
            <a:pPr marL="742950" lvl="1" indent="-285750">
              <a:spcAft>
                <a:spcPts val="1200"/>
              </a:spcAft>
              <a:buFont typeface="Arial" panose="020B0604020202020204" pitchFamily="34" charset="0"/>
              <a:buChar char="•"/>
            </a:pPr>
            <a:r>
              <a:rPr lang="en-US" sz="2400" dirty="0" err="1" smtClean="0">
                <a:solidFill>
                  <a:srgbClr val="0000FF"/>
                </a:solidFill>
              </a:rPr>
              <a:t>Multisectoral</a:t>
            </a:r>
            <a:r>
              <a:rPr lang="en-US" sz="2400" dirty="0" smtClean="0">
                <a:solidFill>
                  <a:srgbClr val="0000FF"/>
                </a:solidFill>
              </a:rPr>
              <a:t> and integrated approach </a:t>
            </a:r>
            <a:r>
              <a:rPr lang="en-US" sz="2400" dirty="0" smtClean="0">
                <a:solidFill>
                  <a:schemeClr val="tx2">
                    <a:lumMod val="50000"/>
                  </a:schemeClr>
                </a:solidFill>
              </a:rPr>
              <a:t>help businesses grow and make integration possible and were also seen in all good practices</a:t>
            </a:r>
          </a:p>
          <a:p>
            <a:pPr marL="742950" lvl="1" indent="-285750">
              <a:spcAft>
                <a:spcPts val="1200"/>
              </a:spcAft>
              <a:buFont typeface="Arial" panose="020B0604020202020204" pitchFamily="34" charset="0"/>
              <a:buChar char="•"/>
            </a:pPr>
            <a:r>
              <a:rPr lang="en-US" sz="2400" dirty="0" smtClean="0">
                <a:solidFill>
                  <a:srgbClr val="0000FF"/>
                </a:solidFill>
              </a:rPr>
              <a:t>LAGs making the right decisions</a:t>
            </a:r>
            <a:r>
              <a:rPr lang="en-US" sz="2400" dirty="0" smtClean="0">
                <a:solidFill>
                  <a:schemeClr val="tx2">
                    <a:lumMod val="50000"/>
                  </a:schemeClr>
                </a:solidFill>
              </a:rPr>
              <a:t> through the right competences</a:t>
            </a:r>
          </a:p>
          <a:p>
            <a:pPr marL="742950" lvl="1" indent="-285750">
              <a:spcAft>
                <a:spcPts val="1200"/>
              </a:spcAft>
              <a:buFont typeface="Arial" panose="020B0604020202020204" pitchFamily="34" charset="0"/>
              <a:buChar char="•"/>
            </a:pPr>
            <a:r>
              <a:rPr lang="en-US" sz="2400" dirty="0" smtClean="0">
                <a:solidFill>
                  <a:srgbClr val="0000FF"/>
                </a:solidFill>
              </a:rPr>
              <a:t>The local development strategies are bridging the local needs</a:t>
            </a:r>
            <a:r>
              <a:rPr lang="en-US" sz="2400" dirty="0" smtClean="0">
                <a:solidFill>
                  <a:schemeClr val="tx2">
                    <a:lumMod val="50000"/>
                  </a:schemeClr>
                </a:solidFill>
              </a:rPr>
              <a:t> the overall </a:t>
            </a:r>
            <a:r>
              <a:rPr lang="en-US" sz="2400" dirty="0" smtClean="0">
                <a:solidFill>
                  <a:srgbClr val="0000FF"/>
                </a:solidFill>
              </a:rPr>
              <a:t>EU 2020 strategy </a:t>
            </a:r>
            <a:r>
              <a:rPr lang="en-US" sz="2400" dirty="0" smtClean="0">
                <a:solidFill>
                  <a:schemeClr val="tx2">
                    <a:lumMod val="50000"/>
                  </a:schemeClr>
                </a:solidFill>
              </a:rPr>
              <a:t>and the concrete aims of each fund</a:t>
            </a:r>
          </a:p>
          <a:p>
            <a:pPr>
              <a:spcAft>
                <a:spcPts val="1200"/>
              </a:spcAft>
            </a:pPr>
            <a:endParaRPr lang="en-US" sz="2400" dirty="0">
              <a:solidFill>
                <a:schemeClr val="tx2">
                  <a:lumMod val="50000"/>
                </a:schemeClr>
              </a:solidFill>
            </a:endParaRPr>
          </a:p>
        </p:txBody>
      </p:sp>
      <p:sp>
        <p:nvSpPr>
          <p:cNvPr id="12" name="Rectangle 8"/>
          <p:cNvSpPr>
            <a:spLocks noChangeArrowheads="1"/>
          </p:cNvSpPr>
          <p:nvPr/>
        </p:nvSpPr>
        <p:spPr bwMode="auto">
          <a:xfrm rot="16200000">
            <a:off x="-3225847" y="2864160"/>
            <a:ext cx="9289032" cy="2209800"/>
          </a:xfrm>
          <a:prstGeom prst="rect">
            <a:avLst/>
          </a:prstGeom>
          <a:noFill/>
          <a:ln w="9525">
            <a:noFill/>
            <a:miter lim="800000"/>
            <a:headEnd/>
            <a:tailEnd/>
          </a:ln>
        </p:spPr>
        <p:txBody>
          <a:bodyPr anchor="ctr"/>
          <a:lstStyle/>
          <a:p>
            <a:pPr marL="457200" indent="-457200" algn="ctr"/>
            <a:r>
              <a:rPr lang="en-US" altLang="pt-PT" sz="2400" b="1" dirty="0">
                <a:solidFill>
                  <a:schemeClr val="bg1"/>
                </a:solidFill>
                <a:latin typeface="Arial" pitchFamily="34" charset="0"/>
                <a:cs typeface="Arial" pitchFamily="34" charset="0"/>
              </a:rPr>
              <a:t>C</a:t>
            </a:r>
            <a:r>
              <a:rPr lang="en-US" altLang="pt-PT" sz="2400" b="1" dirty="0" smtClean="0">
                <a:solidFill>
                  <a:schemeClr val="bg1"/>
                </a:solidFill>
                <a:latin typeface="Arial" pitchFamily="34" charset="0"/>
                <a:cs typeface="Arial" pitchFamily="34" charset="0"/>
              </a:rPr>
              <a:t>onclusions</a:t>
            </a: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i="1"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8298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5" descr="linc-esitlus-12a-taga.jpg"/>
          <p:cNvPicPr>
            <a:picLocks noChangeAspect="1"/>
          </p:cNvPicPr>
          <p:nvPr/>
        </p:nvPicPr>
        <p:blipFill>
          <a:blip r:embed="rId3" cstate="print"/>
          <a:srcRect/>
          <a:stretch>
            <a:fillRect/>
          </a:stretch>
        </p:blipFill>
        <p:spPr bwMode="auto">
          <a:xfrm>
            <a:off x="-31754" y="0"/>
            <a:ext cx="9144000" cy="6858000"/>
          </a:xfrm>
          <a:prstGeom prst="rect">
            <a:avLst/>
          </a:prstGeom>
          <a:noFill/>
          <a:ln w="9525">
            <a:noFill/>
            <a:miter lim="800000"/>
            <a:headEnd/>
            <a:tailEnd/>
          </a:ln>
        </p:spPr>
      </p:pic>
      <p:pic>
        <p:nvPicPr>
          <p:cNvPr id="4099" name="Picture 6" descr="www.emf"/>
          <p:cNvPicPr>
            <a:picLocks noChangeAspect="1"/>
          </p:cNvPicPr>
          <p:nvPr/>
        </p:nvPicPr>
        <p:blipFill>
          <a:blip r:embed="rId4" cstate="print"/>
          <a:srcRect/>
          <a:stretch>
            <a:fillRect/>
          </a:stretch>
        </p:blipFill>
        <p:spPr bwMode="auto">
          <a:xfrm>
            <a:off x="8162925" y="6638925"/>
            <a:ext cx="801688" cy="103188"/>
          </a:xfrm>
          <a:prstGeom prst="rect">
            <a:avLst/>
          </a:prstGeom>
          <a:noFill/>
          <a:ln w="9525">
            <a:noFill/>
            <a:miter lim="800000"/>
            <a:headEnd/>
            <a:tailEnd/>
          </a:ln>
        </p:spPr>
      </p:pic>
      <p:sp>
        <p:nvSpPr>
          <p:cNvPr id="5" name="Rectangle 8"/>
          <p:cNvSpPr>
            <a:spLocks noChangeArrowheads="1"/>
          </p:cNvSpPr>
          <p:nvPr/>
        </p:nvSpPr>
        <p:spPr bwMode="auto">
          <a:xfrm>
            <a:off x="899592" y="1124744"/>
            <a:ext cx="8122096" cy="4896544"/>
          </a:xfrm>
          <a:prstGeom prst="rect">
            <a:avLst/>
          </a:prstGeom>
          <a:noFill/>
          <a:ln w="9525">
            <a:noFill/>
            <a:miter lim="800000"/>
            <a:headEnd/>
            <a:tailEnd/>
          </a:ln>
        </p:spPr>
        <p:txBody>
          <a:bodyPr anchor="ctr"/>
          <a:lstStyle/>
          <a:p>
            <a:endParaRPr lang="pt-PT" altLang="pt-PT" i="1" dirty="0">
              <a:solidFill>
                <a:srgbClr val="000066"/>
              </a:solidFill>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i="1"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a:p>
            <a:pPr marL="457200" indent="-457200" eaLnBrk="1" hangingPunct="1"/>
            <a:endParaRPr lang="en-US" altLang="pt-PT" dirty="0">
              <a:solidFill>
                <a:srgbClr val="000066"/>
              </a:solidFill>
              <a:latin typeface="Arial" pitchFamily="34" charset="0"/>
              <a:cs typeface="Arial" pitchFamily="34" charset="0"/>
            </a:endParaRPr>
          </a:p>
        </p:txBody>
      </p:sp>
      <p:sp>
        <p:nvSpPr>
          <p:cNvPr id="7" name="CaixaDeTexto 6"/>
          <p:cNvSpPr txBox="1"/>
          <p:nvPr/>
        </p:nvSpPr>
        <p:spPr>
          <a:xfrm>
            <a:off x="971600" y="260648"/>
            <a:ext cx="7920880" cy="523220"/>
          </a:xfrm>
          <a:prstGeom prst="rect">
            <a:avLst/>
          </a:prstGeom>
          <a:noFill/>
        </p:spPr>
        <p:txBody>
          <a:bodyPr wrap="square" rtlCol="0">
            <a:spAutoFit/>
          </a:bodyPr>
          <a:lstStyle/>
          <a:p>
            <a:r>
              <a:rPr lang="en-US" sz="2800" b="1" i="1" dirty="0">
                <a:solidFill>
                  <a:schemeClr val="tx2">
                    <a:lumMod val="50000"/>
                  </a:schemeClr>
                </a:solidFill>
              </a:rPr>
              <a:t>C</a:t>
            </a:r>
            <a:r>
              <a:rPr lang="en-US" sz="2800" b="1" i="1" dirty="0" smtClean="0">
                <a:solidFill>
                  <a:schemeClr val="tx2">
                    <a:lumMod val="50000"/>
                  </a:schemeClr>
                </a:solidFill>
              </a:rPr>
              <a:t>onclusions:</a:t>
            </a:r>
            <a:endParaRPr lang="sv-SE" sz="2800" b="1" i="1" dirty="0">
              <a:solidFill>
                <a:schemeClr val="tx2">
                  <a:lumMod val="50000"/>
                </a:schemeClr>
              </a:solidFill>
            </a:endParaRPr>
          </a:p>
        </p:txBody>
      </p:sp>
      <p:sp>
        <p:nvSpPr>
          <p:cNvPr id="10" name="CaixaDeTexto 9"/>
          <p:cNvSpPr txBox="1"/>
          <p:nvPr/>
        </p:nvSpPr>
        <p:spPr>
          <a:xfrm>
            <a:off x="899591" y="783868"/>
            <a:ext cx="8065021" cy="4708981"/>
          </a:xfrm>
          <a:prstGeom prst="rect">
            <a:avLst/>
          </a:prstGeom>
          <a:noFill/>
        </p:spPr>
        <p:txBody>
          <a:bodyPr wrap="square" rtlCol="0">
            <a:spAutoFit/>
          </a:bodyPr>
          <a:lstStyle/>
          <a:p>
            <a:pPr marL="285750" lvl="0" indent="-285750">
              <a:spcAft>
                <a:spcPts val="2400"/>
              </a:spcAft>
              <a:buFont typeface="Arial" panose="020B0604020202020204" pitchFamily="34" charset="0"/>
              <a:buChar char="•"/>
            </a:pPr>
            <a:r>
              <a:rPr lang="en-US" sz="2000" dirty="0" smtClean="0">
                <a:solidFill>
                  <a:schemeClr val="tx2">
                    <a:lumMod val="50000"/>
                  </a:schemeClr>
                </a:solidFill>
              </a:rPr>
              <a:t>Our LAGs have very well understood what the purpose of the ERDF and ESF is, since the good practice that are being provided from LAGs themselves are well </a:t>
            </a:r>
            <a:r>
              <a:rPr lang="en-US" sz="2000" dirty="0" smtClean="0">
                <a:solidFill>
                  <a:srgbClr val="0000FF"/>
                </a:solidFill>
              </a:rPr>
              <a:t>fitted to the overall objectives of the funds</a:t>
            </a:r>
            <a:r>
              <a:rPr lang="en-US" sz="2000" dirty="0" smtClean="0">
                <a:solidFill>
                  <a:schemeClr val="tx2">
                    <a:lumMod val="50000"/>
                  </a:schemeClr>
                </a:solidFill>
              </a:rPr>
              <a:t>.</a:t>
            </a:r>
          </a:p>
          <a:p>
            <a:pPr marL="285750" lvl="0" indent="-285750">
              <a:buFont typeface="Arial" panose="020B0604020202020204" pitchFamily="34" charset="0"/>
              <a:buChar char="•"/>
            </a:pPr>
            <a:r>
              <a:rPr lang="en-US" sz="2000" dirty="0" smtClean="0">
                <a:solidFill>
                  <a:schemeClr val="tx2">
                    <a:lumMod val="50000"/>
                  </a:schemeClr>
                </a:solidFill>
              </a:rPr>
              <a:t>The </a:t>
            </a:r>
            <a:r>
              <a:rPr lang="en-US" sz="2000" dirty="0">
                <a:solidFill>
                  <a:schemeClr val="tx2">
                    <a:lumMod val="50000"/>
                  </a:schemeClr>
                </a:solidFill>
              </a:rPr>
              <a:t>LEADER-method has been successful for 25 years and is now also starting to be so with the Community Led Local Development providing </a:t>
            </a:r>
            <a:r>
              <a:rPr lang="en-GB" sz="2000" dirty="0">
                <a:solidFill>
                  <a:srgbClr val="0000FF"/>
                </a:solidFill>
              </a:rPr>
              <a:t>good governance, social innovation, smart villages initiatives</a:t>
            </a:r>
            <a:r>
              <a:rPr lang="en-GB" sz="2000" dirty="0"/>
              <a:t>, </a:t>
            </a:r>
            <a:r>
              <a:rPr lang="en-GB" sz="2000" dirty="0">
                <a:solidFill>
                  <a:schemeClr val="tx2">
                    <a:lumMod val="50000"/>
                  </a:schemeClr>
                </a:solidFill>
              </a:rPr>
              <a:t>as well as </a:t>
            </a:r>
            <a:r>
              <a:rPr lang="en-GB" sz="2000" dirty="0">
                <a:solidFill>
                  <a:srgbClr val="0000FF"/>
                </a:solidFill>
              </a:rPr>
              <a:t>capacity building </a:t>
            </a:r>
            <a:r>
              <a:rPr lang="en-GB" sz="2000" dirty="0">
                <a:solidFill>
                  <a:schemeClr val="tx2">
                    <a:lumMod val="50000"/>
                  </a:schemeClr>
                </a:solidFill>
              </a:rPr>
              <a:t>and</a:t>
            </a:r>
            <a:r>
              <a:rPr lang="en-GB" sz="2000" dirty="0"/>
              <a:t> </a:t>
            </a:r>
            <a:r>
              <a:rPr lang="en-GB" sz="2000" dirty="0">
                <a:solidFill>
                  <a:srgbClr val="0000FF"/>
                </a:solidFill>
              </a:rPr>
              <a:t>innovation practice </a:t>
            </a:r>
            <a:r>
              <a:rPr lang="en-GB" sz="2000" dirty="0">
                <a:solidFill>
                  <a:schemeClr val="tx2">
                    <a:lumMod val="50000"/>
                  </a:schemeClr>
                </a:solidFill>
              </a:rPr>
              <a:t>to</a:t>
            </a:r>
            <a:r>
              <a:rPr lang="en-GB" sz="2000" dirty="0"/>
              <a:t> </a:t>
            </a:r>
            <a:r>
              <a:rPr lang="en-GB" sz="2000" dirty="0">
                <a:solidFill>
                  <a:srgbClr val="0000FF"/>
                </a:solidFill>
              </a:rPr>
              <a:t>all kinds of territories</a:t>
            </a:r>
            <a:r>
              <a:rPr lang="en-GB" sz="2000" dirty="0"/>
              <a:t> </a:t>
            </a:r>
            <a:r>
              <a:rPr lang="en-GB" sz="2000" dirty="0">
                <a:solidFill>
                  <a:schemeClr val="tx2">
                    <a:lumMod val="50000"/>
                  </a:schemeClr>
                </a:solidFill>
              </a:rPr>
              <a:t>within the European Union</a:t>
            </a:r>
            <a:r>
              <a:rPr lang="en-GB" sz="2000" dirty="0" smtClean="0"/>
              <a:t>.</a:t>
            </a:r>
          </a:p>
          <a:p>
            <a:pPr lvl="0"/>
            <a:endParaRPr lang="sv-SE" sz="2000" dirty="0"/>
          </a:p>
          <a:p>
            <a:pPr marL="285750" lvl="0" indent="-285750">
              <a:buFont typeface="Arial" panose="020B0604020202020204" pitchFamily="34" charset="0"/>
              <a:buChar char="•"/>
            </a:pPr>
            <a:r>
              <a:rPr lang="en-GB" sz="2000" dirty="0">
                <a:solidFill>
                  <a:schemeClr val="tx2">
                    <a:lumMod val="50000"/>
                  </a:schemeClr>
                </a:solidFill>
              </a:rPr>
              <a:t>LEADER/CLLD can </a:t>
            </a:r>
            <a:r>
              <a:rPr lang="en-GB" sz="2000" dirty="0">
                <a:solidFill>
                  <a:srgbClr val="0000FF"/>
                </a:solidFill>
              </a:rPr>
              <a:t>strengthen the connection between European Union and citizens </a:t>
            </a:r>
            <a:r>
              <a:rPr lang="en-GB" sz="2000" dirty="0">
                <a:solidFill>
                  <a:schemeClr val="tx2">
                    <a:lumMod val="50000"/>
                  </a:schemeClr>
                </a:solidFill>
              </a:rPr>
              <a:t>at local level via integrated local development and well managed usage of different ESI </a:t>
            </a:r>
            <a:r>
              <a:rPr lang="en-GB" sz="2000" dirty="0" smtClean="0">
                <a:solidFill>
                  <a:schemeClr val="tx2">
                    <a:lumMod val="50000"/>
                  </a:schemeClr>
                </a:solidFill>
              </a:rPr>
              <a:t>Funds,  provided that  that there is </a:t>
            </a:r>
            <a:r>
              <a:rPr lang="en-GB" sz="2000" dirty="0" smtClean="0">
                <a:solidFill>
                  <a:srgbClr val="0000FF"/>
                </a:solidFill>
              </a:rPr>
              <a:t>enough funding and </a:t>
            </a:r>
            <a:r>
              <a:rPr lang="en-GB" sz="2000" dirty="0" err="1" smtClean="0">
                <a:solidFill>
                  <a:srgbClr val="0000FF"/>
                </a:solidFill>
              </a:rPr>
              <a:t>ressources</a:t>
            </a:r>
            <a:r>
              <a:rPr lang="en-GB" sz="2000" dirty="0" smtClean="0">
                <a:solidFill>
                  <a:srgbClr val="0000FF"/>
                </a:solidFill>
              </a:rPr>
              <a:t>,</a:t>
            </a:r>
            <a:r>
              <a:rPr lang="en-GB" sz="2000" dirty="0" smtClean="0">
                <a:solidFill>
                  <a:schemeClr val="tx2">
                    <a:lumMod val="50000"/>
                  </a:schemeClr>
                </a:solidFill>
              </a:rPr>
              <a:t>, as well as </a:t>
            </a:r>
            <a:r>
              <a:rPr lang="en-GB" sz="2000" dirty="0" smtClean="0">
                <a:solidFill>
                  <a:srgbClr val="0000FF"/>
                </a:solidFill>
              </a:rPr>
              <a:t>sufficient simplification </a:t>
            </a:r>
            <a:r>
              <a:rPr lang="en-GB" sz="2000" dirty="0" smtClean="0">
                <a:solidFill>
                  <a:schemeClr val="tx2">
                    <a:lumMod val="50000"/>
                  </a:schemeClr>
                </a:solidFill>
              </a:rPr>
              <a:t>for the beneficiaries.</a:t>
            </a:r>
            <a:endParaRPr lang="en-US" sz="2000" dirty="0">
              <a:solidFill>
                <a:schemeClr val="tx2">
                  <a:lumMod val="50000"/>
                </a:schemeClr>
              </a:solidFill>
            </a:endParaRPr>
          </a:p>
        </p:txBody>
      </p:sp>
      <p:sp>
        <p:nvSpPr>
          <p:cNvPr id="12" name="Rectangle 8"/>
          <p:cNvSpPr>
            <a:spLocks noChangeArrowheads="1"/>
          </p:cNvSpPr>
          <p:nvPr/>
        </p:nvSpPr>
        <p:spPr bwMode="auto">
          <a:xfrm rot="16200000">
            <a:off x="-3225847" y="2864160"/>
            <a:ext cx="9289032" cy="2209800"/>
          </a:xfrm>
          <a:prstGeom prst="rect">
            <a:avLst/>
          </a:prstGeom>
          <a:noFill/>
          <a:ln w="9525">
            <a:noFill/>
            <a:miter lim="800000"/>
            <a:headEnd/>
            <a:tailEnd/>
          </a:ln>
        </p:spPr>
        <p:txBody>
          <a:bodyPr anchor="ctr"/>
          <a:lstStyle/>
          <a:p>
            <a:pPr marL="457200" indent="-457200" algn="ctr"/>
            <a:r>
              <a:rPr lang="en-US" altLang="pt-PT" sz="2400" b="1" dirty="0">
                <a:solidFill>
                  <a:schemeClr val="bg1"/>
                </a:solidFill>
                <a:latin typeface="Arial" pitchFamily="34" charset="0"/>
                <a:cs typeface="Arial" pitchFamily="34" charset="0"/>
              </a:rPr>
              <a:t>C</a:t>
            </a:r>
            <a:r>
              <a:rPr lang="en-US" altLang="pt-PT" sz="2400" b="1" dirty="0" smtClean="0">
                <a:solidFill>
                  <a:schemeClr val="bg1"/>
                </a:solidFill>
                <a:latin typeface="Arial" pitchFamily="34" charset="0"/>
                <a:cs typeface="Arial" pitchFamily="34" charset="0"/>
              </a:rPr>
              <a:t>onclusions</a:t>
            </a: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i="1"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smtClean="0">
              <a:solidFill>
                <a:schemeClr val="bg1"/>
              </a:solidFill>
              <a:latin typeface="Arial" pitchFamily="34" charset="0"/>
              <a:cs typeface="Arial" pitchFamily="34" charset="0"/>
            </a:endParaRPr>
          </a:p>
          <a:p>
            <a:pPr marL="457200" indent="-457200" algn="ctr" eaLnBrk="1" hangingPunct="1"/>
            <a:endParaRPr lang="en-US" altLang="pt-PT"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6120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7042" name="Picture 4" descr="elard-esitlus-2016-3.jpg"/>
          <p:cNvPicPr>
            <a:picLocks noChangeAspect="1"/>
          </p:cNvPicPr>
          <p:nvPr/>
        </p:nvPicPr>
        <p:blipFill>
          <a:blip r:embed="rId3" cstate="print"/>
          <a:srcRect/>
          <a:stretch>
            <a:fillRect/>
          </a:stretch>
        </p:blipFill>
        <p:spPr bwMode="auto">
          <a:xfrm>
            <a:off x="0" y="4138"/>
            <a:ext cx="9144000" cy="6858000"/>
          </a:xfrm>
          <a:prstGeom prst="rect">
            <a:avLst/>
          </a:prstGeom>
          <a:noFill/>
          <a:ln w="9525">
            <a:noFill/>
            <a:miter lim="800000"/>
            <a:headEnd/>
            <a:tailEnd/>
          </a:ln>
        </p:spPr>
      </p:pic>
      <p:sp>
        <p:nvSpPr>
          <p:cNvPr id="87043" name="Rectangle 6"/>
          <p:cNvSpPr>
            <a:spLocks noChangeArrowheads="1"/>
          </p:cNvSpPr>
          <p:nvPr/>
        </p:nvSpPr>
        <p:spPr bwMode="auto">
          <a:xfrm>
            <a:off x="971550" y="1268413"/>
            <a:ext cx="7848600" cy="1371600"/>
          </a:xfrm>
          <a:prstGeom prst="rect">
            <a:avLst/>
          </a:prstGeom>
          <a:noFill/>
          <a:ln w="9525">
            <a:noFill/>
            <a:miter lim="800000"/>
            <a:headEnd/>
            <a:tailEnd/>
          </a:ln>
        </p:spPr>
        <p:txBody>
          <a:bodyPr anchor="ctr"/>
          <a:lstStyle/>
          <a:p>
            <a:pPr algn="ctr" eaLnBrk="1" hangingPunct="1"/>
            <a:endParaRPr lang="et-EE" altLang="pt-PT" sz="3200">
              <a:solidFill>
                <a:srgbClr val="000066"/>
              </a:solidFill>
            </a:endParaRPr>
          </a:p>
        </p:txBody>
      </p:sp>
      <p:sp>
        <p:nvSpPr>
          <p:cNvPr id="87044" name="Rectangle 7"/>
          <p:cNvSpPr>
            <a:spLocks noChangeArrowheads="1"/>
          </p:cNvSpPr>
          <p:nvPr/>
        </p:nvSpPr>
        <p:spPr bwMode="auto">
          <a:xfrm>
            <a:off x="1582515" y="1926351"/>
            <a:ext cx="6945313" cy="1152525"/>
          </a:xfrm>
          <a:prstGeom prst="rect">
            <a:avLst/>
          </a:prstGeom>
          <a:noFill/>
          <a:ln w="9525">
            <a:noFill/>
            <a:miter lim="800000"/>
            <a:headEnd/>
            <a:tailEnd/>
          </a:ln>
        </p:spPr>
        <p:txBody>
          <a:bodyPr anchor="ctr"/>
          <a:lstStyle/>
          <a:p>
            <a:pPr algn="ctr" eaLnBrk="1" hangingPunct="1"/>
            <a:r>
              <a:rPr lang="sv-SE" altLang="pt-PT" sz="2400" b="1" dirty="0" err="1" smtClean="0">
                <a:solidFill>
                  <a:srgbClr val="000066"/>
                </a:solidFill>
              </a:rPr>
              <a:t>Thank</a:t>
            </a:r>
            <a:r>
              <a:rPr lang="sv-SE" altLang="pt-PT" sz="2400" b="1" smtClean="0">
                <a:solidFill>
                  <a:srgbClr val="000066"/>
                </a:solidFill>
              </a:rPr>
              <a:t> you</a:t>
            </a:r>
            <a:r>
              <a:rPr lang="sv-SE" altLang="pt-PT" sz="2400" b="1" dirty="0" smtClean="0">
                <a:solidFill>
                  <a:srgbClr val="000066"/>
                </a:solidFill>
              </a:rPr>
              <a:t>!</a:t>
            </a:r>
          </a:p>
          <a:p>
            <a:pPr algn="ctr" eaLnBrk="1" hangingPunct="1"/>
            <a:endParaRPr lang="sv-SE" altLang="pt-PT" sz="2400" b="1" dirty="0">
              <a:solidFill>
                <a:srgbClr val="000066"/>
              </a:solidFill>
            </a:endParaRPr>
          </a:p>
          <a:p>
            <a:pPr algn="ctr" eaLnBrk="1" hangingPunct="1"/>
            <a:r>
              <a:rPr lang="sv-SE" altLang="pt-PT" sz="2400" b="1" dirty="0" smtClean="0">
                <a:solidFill>
                  <a:srgbClr val="000066"/>
                </a:solidFill>
              </a:rPr>
              <a:t>For </a:t>
            </a:r>
            <a:r>
              <a:rPr lang="sv-SE" altLang="pt-PT" sz="2400" b="1" dirty="0" err="1" smtClean="0">
                <a:solidFill>
                  <a:srgbClr val="000066"/>
                </a:solidFill>
              </a:rPr>
              <a:t>further</a:t>
            </a:r>
            <a:r>
              <a:rPr lang="sv-SE" altLang="pt-PT" sz="2400" b="1" dirty="0" smtClean="0">
                <a:solidFill>
                  <a:srgbClr val="000066"/>
                </a:solidFill>
              </a:rPr>
              <a:t> </a:t>
            </a:r>
            <a:r>
              <a:rPr lang="sv-SE" altLang="pt-PT" sz="2400" b="1" dirty="0" err="1" smtClean="0">
                <a:solidFill>
                  <a:srgbClr val="000066"/>
                </a:solidFill>
              </a:rPr>
              <a:t>questions</a:t>
            </a:r>
            <a:r>
              <a:rPr lang="sv-SE" altLang="pt-PT" sz="2400" b="1" dirty="0">
                <a:solidFill>
                  <a:srgbClr val="000066"/>
                </a:solidFill>
              </a:rPr>
              <a:t>:</a:t>
            </a:r>
            <a:endParaRPr lang="sv-SE" altLang="pt-PT" sz="2400" b="1" dirty="0" smtClean="0">
              <a:solidFill>
                <a:srgbClr val="000066"/>
              </a:solidFill>
            </a:endParaRPr>
          </a:p>
          <a:p>
            <a:pPr algn="ctr" eaLnBrk="1" hangingPunct="1"/>
            <a:endParaRPr lang="sv-SE" altLang="pt-PT" sz="2400" b="1" dirty="0">
              <a:solidFill>
                <a:srgbClr val="000066"/>
              </a:solidFill>
            </a:endParaRPr>
          </a:p>
          <a:p>
            <a:pPr algn="ctr" eaLnBrk="1" hangingPunct="1"/>
            <a:r>
              <a:rPr lang="sv-SE" altLang="pt-PT" sz="2400" b="1" dirty="0" smtClean="0">
                <a:solidFill>
                  <a:srgbClr val="000066"/>
                </a:solidFill>
              </a:rPr>
              <a:t>Marion Eckardt</a:t>
            </a:r>
          </a:p>
          <a:p>
            <a:pPr algn="ctr" eaLnBrk="1" hangingPunct="1"/>
            <a:r>
              <a:rPr lang="sv-SE" altLang="pt-PT" sz="2400" dirty="0" smtClean="0">
                <a:solidFill>
                  <a:srgbClr val="000066"/>
                </a:solidFill>
              </a:rPr>
              <a:t>ELARD vice president</a:t>
            </a:r>
          </a:p>
          <a:p>
            <a:pPr algn="ctr" eaLnBrk="1" hangingPunct="1"/>
            <a:r>
              <a:rPr lang="sv-SE" altLang="pt-PT" sz="2400" dirty="0" smtClean="0">
                <a:solidFill>
                  <a:srgbClr val="000066"/>
                </a:solidFill>
              </a:rPr>
              <a:t>marion.eckardt@elard.eu</a:t>
            </a:r>
          </a:p>
          <a:p>
            <a:pPr algn="ctr" eaLnBrk="1" hangingPunct="1"/>
            <a:r>
              <a:rPr lang="sv-SE" altLang="pt-PT" sz="2400" dirty="0" smtClean="0">
                <a:solidFill>
                  <a:srgbClr val="000066"/>
                </a:solidFill>
              </a:rPr>
              <a:t>+46733718289</a:t>
            </a:r>
            <a:endParaRPr lang="pt-PT" altLang="pt-PT" sz="2400" dirty="0">
              <a:solidFill>
                <a:srgbClr val="000066"/>
              </a:solidFill>
            </a:endParaRPr>
          </a:p>
          <a:p>
            <a:pPr algn="ctr" eaLnBrk="1" hangingPunct="1"/>
            <a:endParaRPr lang="pt-PT" altLang="pt-PT" sz="2400" b="1" dirty="0">
              <a:solidFill>
                <a:srgbClr val="000066"/>
              </a:solidFill>
            </a:endParaRPr>
          </a:p>
          <a:p>
            <a:endParaRPr lang="pt-PT" sz="2400" dirty="0"/>
          </a:p>
        </p:txBody>
      </p:sp>
      <p:pic>
        <p:nvPicPr>
          <p:cNvPr id="7" name="Picture 3"/>
          <p:cNvPicPr>
            <a:picLocks noChangeAspect="1" noChangeArrowheads="1"/>
          </p:cNvPicPr>
          <p:nvPr/>
        </p:nvPicPr>
        <p:blipFill>
          <a:blip r:embed="rId4" cstate="print"/>
          <a:srcRect l="11550" t="85269" r="13376" b="10336"/>
          <a:stretch>
            <a:fillRect/>
          </a:stretch>
        </p:blipFill>
        <p:spPr bwMode="auto">
          <a:xfrm>
            <a:off x="1331640" y="6309320"/>
            <a:ext cx="7200800" cy="251776"/>
          </a:xfrm>
          <a:prstGeom prst="rect">
            <a:avLst/>
          </a:prstGeom>
          <a:noFill/>
          <a:ln w="9525">
            <a:noFill/>
            <a:miter lim="800000"/>
            <a:headEnd/>
            <a:tailEnd/>
          </a:ln>
        </p:spPr>
      </p:pic>
      <p:pic>
        <p:nvPicPr>
          <p:cNvPr id="8" name="Picture 7" descr="logod-09-2019.jpg"/>
          <p:cNvPicPr>
            <a:picLocks noChangeAspect="1"/>
          </p:cNvPicPr>
          <p:nvPr/>
        </p:nvPicPr>
        <p:blipFill>
          <a:blip r:embed="rId5"/>
          <a:stretch>
            <a:fillRect/>
          </a:stretch>
        </p:blipFill>
        <p:spPr>
          <a:xfrm>
            <a:off x="990600" y="5181600"/>
            <a:ext cx="7848600" cy="8371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1" descr="elard-esitlus-2016-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7652" name="Picture 6" descr="www.emf"/>
          <p:cNvPicPr>
            <a:picLocks noChangeAspect="1"/>
          </p:cNvPicPr>
          <p:nvPr/>
        </p:nvPicPr>
        <p:blipFill>
          <a:blip r:embed="rId4"/>
          <a:srcRect/>
          <a:stretch>
            <a:fillRect/>
          </a:stretch>
        </p:blipFill>
        <p:spPr bwMode="auto">
          <a:xfrm>
            <a:off x="8177213" y="6638925"/>
            <a:ext cx="801687" cy="103188"/>
          </a:xfrm>
          <a:prstGeom prst="rect">
            <a:avLst/>
          </a:prstGeom>
          <a:noFill/>
          <a:ln w="9525">
            <a:noFill/>
            <a:miter lim="800000"/>
            <a:headEnd/>
            <a:tailEnd/>
          </a:ln>
        </p:spPr>
      </p:pic>
      <p:pic>
        <p:nvPicPr>
          <p:cNvPr id="27653" name="Picture 14" descr="elad-lipp.emf"/>
          <p:cNvPicPr>
            <a:picLocks noChangeAspect="1"/>
          </p:cNvPicPr>
          <p:nvPr/>
        </p:nvPicPr>
        <p:blipFill>
          <a:blip r:embed="rId5"/>
          <a:srcRect/>
          <a:stretch>
            <a:fillRect/>
          </a:stretch>
        </p:blipFill>
        <p:spPr bwMode="auto">
          <a:xfrm>
            <a:off x="8120063" y="6237288"/>
            <a:ext cx="915987" cy="381000"/>
          </a:xfrm>
          <a:prstGeom prst="rect">
            <a:avLst/>
          </a:prstGeom>
          <a:noFill/>
          <a:ln w="9525">
            <a:noFill/>
            <a:miter lim="800000"/>
            <a:headEnd/>
            <a:tailEnd/>
          </a:ln>
        </p:spPr>
      </p:pic>
      <p:pic>
        <p:nvPicPr>
          <p:cNvPr id="27655" name="Imagem 7"/>
          <p:cNvPicPr>
            <a:picLocks noChangeAspect="1" noChangeArrowheads="1"/>
          </p:cNvPicPr>
          <p:nvPr/>
        </p:nvPicPr>
        <p:blipFill>
          <a:blip r:embed="rId6"/>
          <a:srcRect l="3423" t="15855" r="3716" b="32750"/>
          <a:stretch>
            <a:fillRect/>
          </a:stretch>
        </p:blipFill>
        <p:spPr bwMode="auto">
          <a:xfrm>
            <a:off x="1187454" y="4771"/>
            <a:ext cx="7129463" cy="839787"/>
          </a:xfrm>
          <a:prstGeom prst="rect">
            <a:avLst/>
          </a:prstGeom>
          <a:noFill/>
          <a:ln w="9525">
            <a:noFill/>
            <a:miter lim="800000"/>
            <a:headEnd/>
            <a:tailEnd/>
          </a:ln>
        </p:spPr>
      </p:pic>
      <p:sp>
        <p:nvSpPr>
          <p:cNvPr id="10" name="Rectangle 6"/>
          <p:cNvSpPr>
            <a:spLocks noChangeArrowheads="1"/>
          </p:cNvSpPr>
          <p:nvPr/>
        </p:nvSpPr>
        <p:spPr bwMode="auto">
          <a:xfrm>
            <a:off x="990600" y="3505200"/>
            <a:ext cx="7848600" cy="1371600"/>
          </a:xfrm>
          <a:prstGeom prst="rect">
            <a:avLst/>
          </a:prstGeom>
          <a:noFill/>
          <a:ln w="9525">
            <a:noFill/>
            <a:miter lim="800000"/>
            <a:headEnd/>
            <a:tailEnd/>
          </a:ln>
        </p:spPr>
        <p:txBody>
          <a:bodyPr anchor="ctr">
            <a:prstTxWarp prst="textNoShape">
              <a:avLst/>
            </a:prstTxWarp>
          </a:bodyPr>
          <a:lstStyle/>
          <a:p>
            <a:pPr algn="ctr"/>
            <a:r>
              <a:rPr lang="et-EE" sz="4800" dirty="0">
                <a:solidFill>
                  <a:srgbClr val="000066"/>
                </a:solidFill>
              </a:rPr>
              <a:t>ELARD</a:t>
            </a:r>
            <a:endParaRPr lang="et-EE" sz="4800" dirty="0" smtClean="0">
              <a:solidFill>
                <a:srgbClr val="000066"/>
              </a:solidFill>
            </a:endParaRPr>
          </a:p>
          <a:p>
            <a:pPr algn="ctr"/>
            <a:r>
              <a:rPr lang="en-US" sz="4800" dirty="0" smtClean="0">
                <a:solidFill>
                  <a:srgbClr val="000066"/>
                </a:solidFill>
              </a:rPr>
              <a:t>Survey about simplification in LEADER/CLLD</a:t>
            </a:r>
          </a:p>
          <a:p>
            <a:pPr algn="ctr"/>
            <a:endParaRPr lang="en-US" sz="4800" dirty="0" smtClean="0">
              <a:solidFill>
                <a:srgbClr val="000066"/>
              </a:solidFill>
            </a:endParaRPr>
          </a:p>
          <a:p>
            <a:pPr algn="ctr"/>
            <a:r>
              <a:rPr lang="en-US" sz="2800" dirty="0" smtClean="0">
                <a:solidFill>
                  <a:schemeClr val="tx2">
                    <a:lumMod val="50000"/>
                  </a:schemeClr>
                </a:solidFill>
              </a:rPr>
              <a:t>As part of the ROAD-project within the European Rural Parliament (ERP), within the theme: </a:t>
            </a:r>
          </a:p>
          <a:p>
            <a:pPr algn="ctr"/>
            <a:r>
              <a:rPr lang="en-GB" sz="2800" dirty="0" smtClean="0">
                <a:solidFill>
                  <a:schemeClr val="tx2">
                    <a:lumMod val="50000"/>
                  </a:schemeClr>
                </a:solidFill>
              </a:rPr>
              <a:t> “LEADER/CLLD for citizens and for the European Union”</a:t>
            </a:r>
            <a:endParaRPr lang="sv-SE" sz="2800" dirty="0" smtClean="0">
              <a:solidFill>
                <a:schemeClr val="tx2">
                  <a:lumMod val="50000"/>
                </a:schemeClr>
              </a:solidFill>
            </a:endParaRPr>
          </a:p>
          <a:p>
            <a:pPr algn="ctr"/>
            <a:r>
              <a:rPr lang="en-US" sz="4800" dirty="0" smtClean="0">
                <a:solidFill>
                  <a:srgbClr val="000066"/>
                </a:solidFill>
              </a:rPr>
              <a:t> </a:t>
            </a:r>
          </a:p>
          <a:p>
            <a:pPr algn="ctr"/>
            <a:endParaRPr lang="en-US" sz="3200" dirty="0" smtClean="0">
              <a:solidFill>
                <a:srgbClr val="000066"/>
              </a:solidFill>
            </a:endParaRPr>
          </a:p>
        </p:txBody>
      </p:sp>
      <p:pic>
        <p:nvPicPr>
          <p:cNvPr id="8" name="Picture 7" descr="logod-09-2019.jpg"/>
          <p:cNvPicPr>
            <a:picLocks noChangeAspect="1"/>
          </p:cNvPicPr>
          <p:nvPr/>
        </p:nvPicPr>
        <p:blipFill>
          <a:blip r:embed="rId7"/>
          <a:stretch>
            <a:fillRect/>
          </a:stretch>
        </p:blipFill>
        <p:spPr>
          <a:xfrm>
            <a:off x="1295400" y="6020816"/>
            <a:ext cx="7848600" cy="8371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Agenda</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7386636"/>
          </a:xfrm>
          <a:prstGeom prst="rect">
            <a:avLst/>
          </a:prstGeom>
          <a:noFill/>
          <a:ln w="9525">
            <a:noFill/>
            <a:miter lim="800000"/>
            <a:headEnd/>
            <a:tailEnd/>
          </a:ln>
        </p:spPr>
        <p:txBody>
          <a:bodyPr wrap="square">
            <a:prstTxWarp prst="textNoShape">
              <a:avLst/>
            </a:prstTxWarp>
            <a:spAutoFit/>
          </a:bodyPr>
          <a:lstStyle/>
          <a:p>
            <a:pPr>
              <a:spcAft>
                <a:spcPts val="1800"/>
              </a:spcAft>
            </a:pPr>
            <a:r>
              <a:rPr lang="en-US" sz="2400" dirty="0" smtClean="0">
                <a:solidFill>
                  <a:srgbClr val="0000FF"/>
                </a:solidFill>
                <a:latin typeface="Arial Narrow" pitchFamily="-108" charset="0"/>
              </a:rPr>
              <a:t>Presentations:</a:t>
            </a:r>
          </a:p>
          <a:p>
            <a:pPr>
              <a:spcAft>
                <a:spcPts val="1800"/>
              </a:spcAft>
            </a:pPr>
            <a:r>
              <a:rPr lang="en-US" sz="2400" dirty="0" smtClean="0">
                <a:solidFill>
                  <a:srgbClr val="222268"/>
                </a:solidFill>
                <a:latin typeface="Arial Narrow" pitchFamily="-108" charset="0"/>
              </a:rPr>
              <a:t>•	Introduction of the results of the ELARD European-wide research regarding added value from using the resources of the European Regional Development Fund and Social fund – Marion </a:t>
            </a:r>
            <a:r>
              <a:rPr lang="en-US" sz="2400" dirty="0" err="1" smtClean="0">
                <a:solidFill>
                  <a:srgbClr val="222268"/>
                </a:solidFill>
                <a:latin typeface="Arial Narrow" pitchFamily="-108" charset="0"/>
              </a:rPr>
              <a:t>Eckardt</a:t>
            </a:r>
            <a:r>
              <a:rPr lang="en-US" sz="2400" dirty="0" smtClean="0">
                <a:solidFill>
                  <a:srgbClr val="222268"/>
                </a:solidFill>
                <a:latin typeface="Arial Narrow" pitchFamily="-108" charset="0"/>
              </a:rPr>
              <a:t>, Vice President of ELARD.</a:t>
            </a:r>
          </a:p>
          <a:p>
            <a:pPr>
              <a:spcAft>
                <a:spcPts val="1800"/>
              </a:spcAft>
            </a:pPr>
            <a:r>
              <a:rPr lang="en-US" sz="2400" dirty="0" smtClean="0">
                <a:solidFill>
                  <a:srgbClr val="222268"/>
                </a:solidFill>
                <a:latin typeface="Arial Narrow" pitchFamily="-108" charset="0"/>
              </a:rPr>
              <a:t>•	Main standpoints and conclusions of the European Committee of Regions Opinion “</a:t>
            </a:r>
            <a:r>
              <a:rPr lang="en-US" sz="2400" dirty="0" err="1" smtClean="0">
                <a:solidFill>
                  <a:srgbClr val="222268"/>
                </a:solidFill>
                <a:latin typeface="Arial Narrow" pitchFamily="-108" charset="0"/>
              </a:rPr>
              <a:t>CoR's</a:t>
            </a:r>
            <a:r>
              <a:rPr lang="en-US" sz="2400" dirty="0" smtClean="0">
                <a:solidFill>
                  <a:srgbClr val="222268"/>
                </a:solidFill>
                <a:latin typeface="Arial Narrow" pitchFamily="-108" charset="0"/>
              </a:rPr>
              <a:t> contribution to the renewed Territorial Agenda, with special emphasis on Community-Led Local Development” – </a:t>
            </a:r>
            <a:r>
              <a:rPr lang="en-US" sz="2400" dirty="0" err="1" smtClean="0">
                <a:solidFill>
                  <a:srgbClr val="222268"/>
                </a:solidFill>
                <a:latin typeface="Arial Narrow" pitchFamily="-108" charset="0"/>
              </a:rPr>
              <a:t>Radim</a:t>
            </a:r>
            <a:r>
              <a:rPr lang="en-US" sz="2400" dirty="0" smtClean="0">
                <a:solidFill>
                  <a:srgbClr val="222268"/>
                </a:solidFill>
                <a:latin typeface="Arial Narrow" pitchFamily="-108" charset="0"/>
              </a:rPr>
              <a:t> </a:t>
            </a:r>
            <a:r>
              <a:rPr lang="en-US" sz="2400" dirty="0" err="1" smtClean="0">
                <a:solidFill>
                  <a:srgbClr val="222268"/>
                </a:solidFill>
                <a:latin typeface="Arial Narrow" pitchFamily="-108" charset="0"/>
              </a:rPr>
              <a:t>Sršeň</a:t>
            </a:r>
            <a:r>
              <a:rPr lang="en-US" sz="2400" dirty="0" smtClean="0">
                <a:solidFill>
                  <a:srgbClr val="222268"/>
                </a:solidFill>
                <a:latin typeface="Arial Narrow" pitchFamily="-108" charset="0"/>
              </a:rPr>
              <a:t>, European Committee of Regions, </a:t>
            </a:r>
            <a:r>
              <a:rPr lang="en-US" sz="2400" dirty="0" err="1" smtClean="0">
                <a:solidFill>
                  <a:srgbClr val="222268"/>
                </a:solidFill>
                <a:latin typeface="Arial Narrow" pitchFamily="-108" charset="0"/>
              </a:rPr>
              <a:t>rapporteur</a:t>
            </a:r>
            <a:r>
              <a:rPr lang="en-US" sz="2400" dirty="0" smtClean="0">
                <a:solidFill>
                  <a:srgbClr val="222268"/>
                </a:solidFill>
                <a:latin typeface="Arial Narrow" pitchFamily="-108" charset="0"/>
              </a:rPr>
              <a:t> of the opinion. </a:t>
            </a:r>
          </a:p>
          <a:p>
            <a:pPr>
              <a:spcAft>
                <a:spcPts val="1800"/>
              </a:spcAft>
            </a:pPr>
            <a:r>
              <a:rPr lang="en-US" sz="2400" dirty="0" smtClean="0">
                <a:solidFill>
                  <a:srgbClr val="222268"/>
                </a:solidFill>
                <a:latin typeface="Arial Narrow" pitchFamily="-108" charset="0"/>
              </a:rPr>
              <a:t>•	Introduction of the results of the ELARD European-wide research regarding simplification of LEADER/CLLD implementation – </a:t>
            </a:r>
            <a:r>
              <a:rPr lang="en-US" sz="2400" dirty="0" err="1" smtClean="0">
                <a:solidFill>
                  <a:srgbClr val="222268"/>
                </a:solidFill>
                <a:latin typeface="Arial Narrow" pitchFamily="-108" charset="0"/>
              </a:rPr>
              <a:t>Kristiina</a:t>
            </a:r>
            <a:r>
              <a:rPr lang="en-US" sz="2400" dirty="0" smtClean="0">
                <a:solidFill>
                  <a:srgbClr val="222268"/>
                </a:solidFill>
                <a:latin typeface="Arial Narrow" pitchFamily="-108" charset="0"/>
              </a:rPr>
              <a:t> </a:t>
            </a:r>
            <a:r>
              <a:rPr lang="en-US" sz="2400" dirty="0" err="1" smtClean="0">
                <a:solidFill>
                  <a:srgbClr val="222268"/>
                </a:solidFill>
                <a:latin typeface="Arial Narrow" pitchFamily="-108" charset="0"/>
              </a:rPr>
              <a:t>Tammets</a:t>
            </a:r>
            <a:r>
              <a:rPr lang="en-US" sz="2400" dirty="0" smtClean="0">
                <a:solidFill>
                  <a:srgbClr val="222268"/>
                </a:solidFill>
                <a:latin typeface="Arial Narrow" pitchFamily="-108" charset="0"/>
              </a:rPr>
              <a:t>, Vice President of ELARD.</a:t>
            </a:r>
          </a:p>
          <a:p>
            <a:pPr>
              <a:spcAft>
                <a:spcPts val="1800"/>
              </a:spcAft>
            </a:pPr>
            <a:endParaRPr lang="en-US" sz="2400" dirty="0" smtClean="0">
              <a:solidFill>
                <a:srgbClr val="222268"/>
              </a:solidFill>
              <a:latin typeface="Arial Narrow" pitchFamily="-108" charset="0"/>
            </a:endParaRPr>
          </a:p>
          <a:p>
            <a:pPr>
              <a:spcAft>
                <a:spcPts val="1800"/>
              </a:spcAft>
            </a:pPr>
            <a:endParaRPr lang="en-US" sz="2400" dirty="0" smtClean="0">
              <a:solidFill>
                <a:srgbClr val="222268"/>
              </a:solidFill>
              <a:latin typeface="Arial Narrow" pitchFamily="-108" charset="0"/>
            </a:endParaRPr>
          </a:p>
          <a:p>
            <a:pPr>
              <a:spcAft>
                <a:spcPts val="1800"/>
              </a:spcAft>
            </a:pPr>
            <a:endParaRPr lang="el-GR" sz="2400" dirty="0">
              <a:solidFill>
                <a:srgbClr val="222268"/>
              </a:solidFill>
              <a:latin typeface="Arial Narrow" pitchFamily="-10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Survey</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8217633"/>
          </a:xfrm>
          <a:prstGeom prst="rect">
            <a:avLst/>
          </a:prstGeom>
          <a:noFill/>
          <a:ln w="9525">
            <a:noFill/>
            <a:miter lim="800000"/>
            <a:headEnd/>
            <a:tailEnd/>
          </a:ln>
        </p:spPr>
        <p:txBody>
          <a:bodyPr wrap="square">
            <a:prstTxWarp prst="textNoShape">
              <a:avLst/>
            </a:prstTxWarp>
            <a:spAutoFit/>
          </a:bodyPr>
          <a:lstStyle/>
          <a:p>
            <a:pPr>
              <a:spcAft>
                <a:spcPts val="1800"/>
              </a:spcAft>
            </a:pPr>
            <a:r>
              <a:rPr lang="en-US" sz="2400" dirty="0" smtClean="0">
                <a:solidFill>
                  <a:srgbClr val="0000FF"/>
                </a:solidFill>
                <a:latin typeface="Arial Narrow" pitchFamily="-108" charset="0"/>
              </a:rPr>
              <a:t>Aim: </a:t>
            </a:r>
            <a:r>
              <a:rPr lang="en-US" sz="2400" dirty="0" smtClean="0">
                <a:solidFill>
                  <a:srgbClr val="000090"/>
                </a:solidFill>
                <a:latin typeface="Arial Narrow" pitchFamily="-108" charset="0"/>
              </a:rPr>
              <a:t>to contribute to the LEADER/CLLD legislative proposals to be used in Member States and also outside EU to design balanced legislation for the implementation of LEADER bottom-up approach.</a:t>
            </a:r>
          </a:p>
          <a:p>
            <a:pPr>
              <a:spcAft>
                <a:spcPts val="1800"/>
              </a:spcAft>
            </a:pPr>
            <a:r>
              <a:rPr lang="en-US" sz="2400" dirty="0" smtClean="0">
                <a:solidFill>
                  <a:srgbClr val="0000FF"/>
                </a:solidFill>
                <a:latin typeface="Arial Narrow" pitchFamily="-108" charset="0"/>
              </a:rPr>
              <a:t>Method:</a:t>
            </a:r>
            <a:r>
              <a:rPr lang="en-US" sz="2400" dirty="0" smtClean="0">
                <a:solidFill>
                  <a:srgbClr val="000090"/>
                </a:solidFill>
                <a:latin typeface="Arial Narrow" pitchFamily="-108" charset="0"/>
              </a:rPr>
              <a:t>  2-step survey –  short Google questionnaire in order to identify most beneficial examples; detailed questions via e-mail or Skype/phone interviews to describe the specifics of the selected cases.</a:t>
            </a:r>
          </a:p>
          <a:p>
            <a:pPr>
              <a:spcAft>
                <a:spcPts val="1800"/>
              </a:spcAft>
            </a:pPr>
            <a:r>
              <a:rPr lang="en-US" sz="2400" dirty="0" smtClean="0">
                <a:solidFill>
                  <a:srgbClr val="0000FF"/>
                </a:solidFill>
                <a:latin typeface="Arial Narrow" pitchFamily="-108" charset="0"/>
              </a:rPr>
              <a:t>4 fields: </a:t>
            </a:r>
            <a:r>
              <a:rPr lang="en-US" sz="2400" dirty="0" smtClean="0">
                <a:solidFill>
                  <a:srgbClr val="000090"/>
                </a:solidFill>
                <a:latin typeface="Arial Narrow" pitchFamily="-108" charset="0"/>
              </a:rPr>
              <a:t>LAG administration, TNC, animation, project beneficiaries</a:t>
            </a:r>
          </a:p>
          <a:p>
            <a:pPr>
              <a:spcAft>
                <a:spcPts val="1800"/>
              </a:spcAft>
            </a:pPr>
            <a:r>
              <a:rPr lang="en-US" sz="2400" dirty="0" smtClean="0">
                <a:solidFill>
                  <a:srgbClr val="0000FF"/>
                </a:solidFill>
                <a:latin typeface="Arial Narrow" pitchFamily="-108" charset="0"/>
              </a:rPr>
              <a:t>Responses received from 19 countries</a:t>
            </a:r>
            <a:r>
              <a:rPr lang="en-US" sz="2400" dirty="0" smtClean="0">
                <a:solidFill>
                  <a:srgbClr val="000090"/>
                </a:solidFill>
                <a:latin typeface="Arial Narrow" pitchFamily="-108" charset="0"/>
              </a:rPr>
              <a:t>: AUSTRIA, ESTONIA, DENMARK, FINLAND, GERMANY, IRELAND, ITALY, the NETHERLANDS, GREECE, POLAND, SWEDEN, SLOVENIA, SLOVAKIA, BULGARIA, LATVIA, LITHUANIA, MOLDOVA, PORTUGAL, ROMANIA</a:t>
            </a:r>
          </a:p>
          <a:p>
            <a:pPr>
              <a:spcAft>
                <a:spcPts val="1800"/>
              </a:spcAft>
            </a:pPr>
            <a:endParaRPr lang="en-US" sz="2400" dirty="0" smtClean="0">
              <a:solidFill>
                <a:srgbClr val="000090"/>
              </a:solidFill>
              <a:latin typeface="Arial Narrow" pitchFamily="-108" charset="0"/>
            </a:endParaRPr>
          </a:p>
          <a:p>
            <a:pPr>
              <a:spcAft>
                <a:spcPts val="1800"/>
              </a:spcAft>
            </a:pPr>
            <a:endParaRPr lang="en-US" sz="2400" dirty="0" smtClean="0">
              <a:solidFill>
                <a:srgbClr val="0000FF"/>
              </a:solidFill>
              <a:latin typeface="Arial Narrow" pitchFamily="-108" charset="0"/>
            </a:endParaRPr>
          </a:p>
          <a:p>
            <a:pPr>
              <a:spcAft>
                <a:spcPts val="1800"/>
              </a:spcAft>
            </a:pPr>
            <a:endParaRPr lang="en-US" sz="2400" dirty="0" smtClean="0">
              <a:solidFill>
                <a:srgbClr val="222268"/>
              </a:solidFill>
              <a:latin typeface="Arial Narrow" pitchFamily="-108" charset="0"/>
            </a:endParaRPr>
          </a:p>
          <a:p>
            <a:pPr>
              <a:spcAft>
                <a:spcPts val="1800"/>
              </a:spcAft>
            </a:pPr>
            <a:endParaRPr lang="en-US" sz="2400" dirty="0" smtClean="0">
              <a:solidFill>
                <a:srgbClr val="222268"/>
              </a:solidFill>
              <a:latin typeface="Arial Narrow" pitchFamily="-108" charset="0"/>
            </a:endParaRPr>
          </a:p>
          <a:p>
            <a:pPr>
              <a:spcAft>
                <a:spcPts val="1800"/>
              </a:spcAft>
            </a:pPr>
            <a:endParaRPr lang="el-GR" sz="2400" dirty="0">
              <a:solidFill>
                <a:srgbClr val="222268"/>
              </a:solidFill>
              <a:latin typeface="Arial Narrow" pitchFamily="-10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Survey</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4893647"/>
          </a:xfrm>
          <a:prstGeom prst="rect">
            <a:avLst/>
          </a:prstGeom>
          <a:noFill/>
          <a:ln w="9525">
            <a:noFill/>
            <a:miter lim="800000"/>
            <a:headEnd/>
            <a:tailEnd/>
          </a:ln>
        </p:spPr>
        <p:txBody>
          <a:bodyPr wrap="square">
            <a:prstTxWarp prst="textNoShape">
              <a:avLst/>
            </a:prstTxWarp>
            <a:spAutoFit/>
          </a:bodyPr>
          <a:lstStyle/>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r>
              <a:rPr lang="en-US" sz="2400" dirty="0" smtClean="0">
                <a:solidFill>
                  <a:srgbClr val="000090"/>
                </a:solidFill>
                <a:latin typeface="Arial Narrow" pitchFamily="-108" charset="0"/>
              </a:rPr>
              <a:t>What is Lump sum?</a:t>
            </a:r>
          </a:p>
          <a:p>
            <a:endParaRPr lang="en-US" sz="2400" dirty="0" smtClean="0">
              <a:solidFill>
                <a:srgbClr val="000090"/>
              </a:solidFill>
              <a:latin typeface="Arial Narrow" pitchFamily="-108" charset="0"/>
            </a:endParaRPr>
          </a:p>
          <a:p>
            <a:r>
              <a:rPr lang="en-US" sz="2400" dirty="0" smtClean="0">
                <a:solidFill>
                  <a:srgbClr val="000090"/>
                </a:solidFill>
                <a:latin typeface="Arial Narrow" pitchFamily="-108" charset="0"/>
              </a:rPr>
              <a:t>What is flat rate?</a:t>
            </a:r>
          </a:p>
          <a:p>
            <a:endParaRPr lang="en-US" sz="2400" dirty="0" smtClean="0">
              <a:solidFill>
                <a:srgbClr val="000090"/>
              </a:solidFill>
              <a:latin typeface="Arial Narrow" pitchFamily="-108" charset="0"/>
            </a:endParaRPr>
          </a:p>
          <a:p>
            <a:r>
              <a:rPr lang="en-US" sz="2400" dirty="0" smtClean="0">
                <a:solidFill>
                  <a:srgbClr val="000090"/>
                </a:solidFill>
                <a:latin typeface="Arial Narrow" pitchFamily="-108" charset="0"/>
              </a:rPr>
              <a:t>What is umbrella project?</a:t>
            </a: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l-GR" sz="2400" dirty="0">
              <a:solidFill>
                <a:srgbClr val="000090"/>
              </a:solidFill>
              <a:latin typeface="Arial Narrow" pitchFamily="-10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Main simplifications 2014-2021</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6463307"/>
          </a:xfrm>
          <a:prstGeom prst="rect">
            <a:avLst/>
          </a:prstGeom>
          <a:noFill/>
          <a:ln w="9525">
            <a:noFill/>
            <a:miter lim="800000"/>
            <a:headEnd/>
            <a:tailEnd/>
          </a:ln>
        </p:spPr>
        <p:txBody>
          <a:bodyPr wrap="square">
            <a:prstTxWarp prst="textNoShape">
              <a:avLst/>
            </a:prstTxWarp>
            <a:spAutoFit/>
          </a:bodyPr>
          <a:lstStyle/>
          <a:p>
            <a:endParaRPr lang="en-US" sz="2400" dirty="0" smtClean="0">
              <a:solidFill>
                <a:srgbClr val="000090"/>
              </a:solidFill>
              <a:latin typeface="Arial Narrow" pitchFamily="-108" charset="0"/>
            </a:endParaRPr>
          </a:p>
          <a:p>
            <a:r>
              <a:rPr lang="en-US" sz="2400" dirty="0" smtClean="0">
                <a:solidFill>
                  <a:srgbClr val="0000FF"/>
                </a:solidFill>
                <a:latin typeface="Arial Narrow" pitchFamily="-108" charset="0"/>
              </a:rPr>
              <a:t>FOR reducing administrative burden </a:t>
            </a:r>
            <a:r>
              <a:rPr lang="en-US" sz="2400" dirty="0" smtClean="0">
                <a:solidFill>
                  <a:srgbClr val="000090"/>
                </a:solidFill>
                <a:latin typeface="Arial Narrow" pitchFamily="-108" charset="0"/>
              </a:rPr>
              <a:t>of local action groups (</a:t>
            </a:r>
            <a:r>
              <a:rPr lang="en-US" sz="2400" dirty="0" err="1" smtClean="0">
                <a:solidFill>
                  <a:srgbClr val="000090"/>
                </a:solidFill>
                <a:latin typeface="Arial Narrow" pitchFamily="-108" charset="0"/>
              </a:rPr>
              <a:t>LAGs</a:t>
            </a:r>
            <a:r>
              <a:rPr lang="en-US" sz="2400" dirty="0" smtClean="0">
                <a:solidFill>
                  <a:srgbClr val="000090"/>
                </a:solidFill>
                <a:latin typeface="Arial Narrow" pitchFamily="-108" charset="0"/>
              </a:rPr>
              <a:t>):</a:t>
            </a:r>
          </a:p>
          <a:p>
            <a:r>
              <a:rPr lang="en-US" sz="2400" dirty="0" smtClean="0">
                <a:solidFill>
                  <a:srgbClr val="000090"/>
                </a:solidFill>
                <a:latin typeface="Arial Narrow" pitchFamily="-108" charset="0"/>
              </a:rPr>
              <a:t>Most frequent:</a:t>
            </a:r>
          </a:p>
          <a:p>
            <a:pPr lvl="1">
              <a:spcAft>
                <a:spcPts val="1200"/>
              </a:spcAft>
              <a:buFont typeface="Arial"/>
              <a:buChar char="•"/>
            </a:pPr>
            <a:r>
              <a:rPr lang="en-US" sz="2400" dirty="0" smtClean="0">
                <a:solidFill>
                  <a:srgbClr val="000090"/>
                </a:solidFill>
                <a:latin typeface="Arial Narrow" pitchFamily="-108" charset="0"/>
              </a:rPr>
              <a:t> </a:t>
            </a:r>
            <a:r>
              <a:rPr lang="en-US" sz="2400" dirty="0" smtClean="0">
                <a:solidFill>
                  <a:srgbClr val="0000FF"/>
                </a:solidFill>
                <a:latin typeface="Arial Narrow" pitchFamily="-108" charset="0"/>
              </a:rPr>
              <a:t>Flat rate/lump sum </a:t>
            </a:r>
            <a:r>
              <a:rPr lang="en-US" sz="2400" dirty="0" smtClean="0">
                <a:solidFill>
                  <a:srgbClr val="000090"/>
                </a:solidFill>
                <a:latin typeface="Arial Narrow" pitchFamily="-108" charset="0"/>
              </a:rPr>
              <a:t>for indirect costs (mainly 15%, but in some countries higher – Estonia 20% and Finland 24%, approx half of the countries implement the SCO);</a:t>
            </a:r>
          </a:p>
          <a:p>
            <a:pPr lvl="1">
              <a:spcAft>
                <a:spcPts val="1200"/>
              </a:spcAft>
              <a:buFont typeface="Arial"/>
              <a:buChar char="•"/>
            </a:pPr>
            <a:r>
              <a:rPr lang="en-US" sz="2400" dirty="0" smtClean="0">
                <a:solidFill>
                  <a:srgbClr val="000090"/>
                </a:solidFill>
                <a:latin typeface="Arial Narrow" pitchFamily="-108" charset="0"/>
              </a:rPr>
              <a:t> </a:t>
            </a:r>
            <a:r>
              <a:rPr lang="en-US" sz="2400" dirty="0" smtClean="0">
                <a:solidFill>
                  <a:srgbClr val="0000FF"/>
                </a:solidFill>
                <a:latin typeface="Arial Narrow" pitchFamily="-108" charset="0"/>
              </a:rPr>
              <a:t>Electronic systems</a:t>
            </a:r>
            <a:r>
              <a:rPr lang="en-US" sz="2400" dirty="0" smtClean="0">
                <a:solidFill>
                  <a:srgbClr val="000090"/>
                </a:solidFill>
                <a:latin typeface="Arial Narrow" pitchFamily="-108" charset="0"/>
              </a:rPr>
              <a:t> for applications and payment claims (Bulgaria has joint system for all ESI funds);</a:t>
            </a:r>
          </a:p>
          <a:p>
            <a:pPr lvl="1">
              <a:spcAft>
                <a:spcPts val="1200"/>
              </a:spcAft>
              <a:buFont typeface="Arial"/>
              <a:buChar char="•"/>
            </a:pPr>
            <a:r>
              <a:rPr lang="en-US" sz="2400" dirty="0" smtClean="0">
                <a:solidFill>
                  <a:srgbClr val="000090"/>
                </a:solidFill>
                <a:latin typeface="Arial Narrow" pitchFamily="-108" charset="0"/>
              </a:rPr>
              <a:t> </a:t>
            </a:r>
            <a:r>
              <a:rPr lang="en-US" sz="2400" dirty="0" smtClean="0">
                <a:solidFill>
                  <a:srgbClr val="0000FF"/>
                </a:solidFill>
                <a:latin typeface="Arial Narrow" pitchFamily="-108" charset="0"/>
              </a:rPr>
              <a:t>Unit costs </a:t>
            </a:r>
            <a:r>
              <a:rPr lang="en-US" sz="2400" dirty="0" smtClean="0">
                <a:solidFill>
                  <a:srgbClr val="000090"/>
                </a:solidFill>
                <a:latin typeface="Arial Narrow" pitchFamily="-108" charset="0"/>
              </a:rPr>
              <a:t>for salaries, car traveling, meeting costs, etc (Austria has quite elaborated system for salaries)</a:t>
            </a:r>
          </a:p>
          <a:p>
            <a:pPr lvl="1"/>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l-GR" sz="2400" dirty="0">
              <a:solidFill>
                <a:srgbClr val="000090"/>
              </a:solidFill>
              <a:latin typeface="Arial Narrow" pitchFamily="-10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Main simplifications 2014-2021</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5355312"/>
          </a:xfrm>
          <a:prstGeom prst="rect">
            <a:avLst/>
          </a:prstGeom>
          <a:noFill/>
          <a:ln w="9525">
            <a:noFill/>
            <a:miter lim="800000"/>
            <a:headEnd/>
            <a:tailEnd/>
          </a:ln>
        </p:spPr>
        <p:txBody>
          <a:bodyPr wrap="square">
            <a:prstTxWarp prst="textNoShape">
              <a:avLst/>
            </a:prstTxWarp>
            <a:spAutoFit/>
          </a:bodyPr>
          <a:lstStyle/>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r>
              <a:rPr lang="en-US" sz="2400" dirty="0" smtClean="0">
                <a:solidFill>
                  <a:srgbClr val="0000FF"/>
                </a:solidFill>
                <a:latin typeface="Arial Narrow" pitchFamily="-108" charset="0"/>
              </a:rPr>
              <a:t>FOR LAG transnational cooperation projects:</a:t>
            </a:r>
          </a:p>
          <a:p>
            <a:endParaRPr lang="en-US" sz="2400" dirty="0" smtClean="0">
              <a:solidFill>
                <a:srgbClr val="000090"/>
              </a:solidFill>
              <a:latin typeface="Arial Narrow" pitchFamily="-108" charset="0"/>
            </a:endParaRPr>
          </a:p>
          <a:p>
            <a:pPr lvl="1">
              <a:spcAft>
                <a:spcPts val="1200"/>
              </a:spcAft>
              <a:buFont typeface="Arial"/>
              <a:buChar char="•"/>
            </a:pPr>
            <a:r>
              <a:rPr lang="en-US" sz="2400" dirty="0" smtClean="0">
                <a:solidFill>
                  <a:srgbClr val="000090"/>
                </a:solidFill>
                <a:latin typeface="Arial Narrow" pitchFamily="-108" charset="0"/>
              </a:rPr>
              <a:t> </a:t>
            </a:r>
            <a:r>
              <a:rPr lang="en-US" sz="2400" dirty="0" smtClean="0">
                <a:solidFill>
                  <a:srgbClr val="0000FF"/>
                </a:solidFill>
                <a:latin typeface="Arial Narrow" pitchFamily="-108" charset="0"/>
              </a:rPr>
              <a:t>Simplified rules and flexible time schedule </a:t>
            </a:r>
            <a:r>
              <a:rPr lang="en-US" sz="2400" dirty="0" smtClean="0">
                <a:solidFill>
                  <a:srgbClr val="000090"/>
                </a:solidFill>
                <a:latin typeface="Arial Narrow" pitchFamily="-108" charset="0"/>
              </a:rPr>
              <a:t>(Sweden, Estonia, Finland)</a:t>
            </a:r>
          </a:p>
          <a:p>
            <a:pPr lvl="1">
              <a:spcAft>
                <a:spcPts val="1200"/>
              </a:spcAft>
              <a:buFont typeface="Arial"/>
              <a:buChar char="•"/>
            </a:pPr>
            <a:r>
              <a:rPr lang="en-US" sz="2400" dirty="0" smtClean="0">
                <a:solidFill>
                  <a:srgbClr val="000090"/>
                </a:solidFill>
                <a:latin typeface="Arial Narrow" pitchFamily="-108" charset="0"/>
              </a:rPr>
              <a:t> </a:t>
            </a:r>
            <a:r>
              <a:rPr lang="en-US" sz="2400" dirty="0" smtClean="0">
                <a:solidFill>
                  <a:srgbClr val="0000FF"/>
                </a:solidFill>
                <a:latin typeface="Arial Narrow" pitchFamily="-108" charset="0"/>
              </a:rPr>
              <a:t>TNC project decided by LAG </a:t>
            </a:r>
            <a:r>
              <a:rPr lang="en-US" sz="2400" dirty="0" smtClean="0">
                <a:solidFill>
                  <a:srgbClr val="000090"/>
                </a:solidFill>
                <a:latin typeface="Arial Narrow" pitchFamily="-108" charset="0"/>
              </a:rPr>
              <a:t>(Sweden, Estonia, Finland)</a:t>
            </a:r>
          </a:p>
          <a:p>
            <a:pPr lvl="1">
              <a:spcAft>
                <a:spcPts val="1200"/>
              </a:spcAft>
              <a:buFont typeface="Arial"/>
              <a:buChar char="•"/>
            </a:pPr>
            <a:r>
              <a:rPr lang="en-US" sz="2400" dirty="0" smtClean="0">
                <a:solidFill>
                  <a:srgbClr val="000090"/>
                </a:solidFill>
                <a:latin typeface="Arial Narrow" pitchFamily="-108" charset="0"/>
              </a:rPr>
              <a:t> </a:t>
            </a:r>
            <a:r>
              <a:rPr lang="en-US" sz="2400" dirty="0" smtClean="0">
                <a:solidFill>
                  <a:srgbClr val="0000FF"/>
                </a:solidFill>
                <a:latin typeface="Arial Narrow" pitchFamily="-108" charset="0"/>
              </a:rPr>
              <a:t>Lump sum for the preparation of the TNC </a:t>
            </a:r>
            <a:r>
              <a:rPr lang="en-US" sz="2400" dirty="0" smtClean="0">
                <a:solidFill>
                  <a:srgbClr val="000090"/>
                </a:solidFill>
                <a:latin typeface="Arial Narrow" pitchFamily="-108" charset="0"/>
              </a:rPr>
              <a:t>and unit costs for travels inside and outside Europe (Portugal)</a:t>
            </a: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l-GR" sz="2400" dirty="0">
              <a:solidFill>
                <a:srgbClr val="000090"/>
              </a:solidFill>
              <a:latin typeface="Arial Narrow" pitchFamily="-10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Main simplifications 2014-2021</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5355311"/>
          </a:xfrm>
          <a:prstGeom prst="rect">
            <a:avLst/>
          </a:prstGeom>
          <a:noFill/>
          <a:ln w="9525">
            <a:noFill/>
            <a:miter lim="800000"/>
            <a:headEnd/>
            <a:tailEnd/>
          </a:ln>
        </p:spPr>
        <p:txBody>
          <a:bodyPr wrap="square">
            <a:prstTxWarp prst="textNoShape">
              <a:avLst/>
            </a:prstTxWarp>
            <a:spAutoFit/>
          </a:bodyPr>
          <a:lstStyle/>
          <a:p>
            <a:endParaRPr lang="en-US" sz="2400" dirty="0" smtClean="0">
              <a:solidFill>
                <a:srgbClr val="000090"/>
              </a:solidFill>
              <a:latin typeface="Arial Narrow" pitchFamily="-108" charset="0"/>
            </a:endParaRPr>
          </a:p>
          <a:p>
            <a:r>
              <a:rPr lang="en-US" sz="2400" dirty="0" smtClean="0">
                <a:solidFill>
                  <a:srgbClr val="0000FF"/>
                </a:solidFill>
                <a:latin typeface="Arial Narrow" pitchFamily="-108" charset="0"/>
              </a:rPr>
              <a:t>FOR LAG animation activities</a:t>
            </a:r>
            <a:r>
              <a:rPr lang="en-US" sz="2400" dirty="0" smtClean="0">
                <a:solidFill>
                  <a:srgbClr val="000090"/>
                </a:solidFill>
                <a:latin typeface="Arial Narrow" pitchFamily="-108" charset="0"/>
              </a:rPr>
              <a:t>:</a:t>
            </a:r>
          </a:p>
          <a:p>
            <a:endParaRPr lang="en-US" sz="2400" dirty="0" smtClean="0">
              <a:solidFill>
                <a:srgbClr val="000090"/>
              </a:solidFill>
              <a:latin typeface="Arial Narrow" pitchFamily="-108" charset="0"/>
            </a:endParaRPr>
          </a:p>
          <a:p>
            <a:pPr lvl="1">
              <a:spcAft>
                <a:spcPts val="1200"/>
              </a:spcAft>
              <a:buFont typeface="Arial"/>
              <a:buChar char="•"/>
            </a:pPr>
            <a:r>
              <a:rPr lang="en-US" sz="2400" dirty="0" smtClean="0">
                <a:solidFill>
                  <a:srgbClr val="000090"/>
                </a:solidFill>
                <a:latin typeface="Arial Narrow" pitchFamily="-108" charset="0"/>
              </a:rPr>
              <a:t> Lump sum for umbrella projects</a:t>
            </a:r>
          </a:p>
          <a:p>
            <a:pPr lvl="1">
              <a:spcAft>
                <a:spcPts val="1200"/>
              </a:spcAft>
              <a:buFont typeface="Arial"/>
              <a:buChar char="•"/>
            </a:pPr>
            <a:r>
              <a:rPr lang="en-US" sz="2400" dirty="0" smtClean="0">
                <a:solidFill>
                  <a:srgbClr val="000090"/>
                </a:solidFill>
                <a:latin typeface="Arial Narrow" pitchFamily="-108" charset="0"/>
              </a:rPr>
              <a:t> Unit costs for meetings;</a:t>
            </a:r>
          </a:p>
          <a:p>
            <a:pPr lvl="1">
              <a:spcAft>
                <a:spcPts val="1200"/>
              </a:spcAft>
              <a:buFont typeface="Arial"/>
              <a:buChar char="•"/>
            </a:pPr>
            <a:r>
              <a:rPr lang="en-US" sz="2400" dirty="0" smtClean="0">
                <a:solidFill>
                  <a:srgbClr val="000090"/>
                </a:solidFill>
                <a:latin typeface="Arial Narrow" pitchFamily="-108" charset="0"/>
              </a:rPr>
              <a:t> Lump sum for animation (only Poland)</a:t>
            </a: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l-GR" sz="2400" dirty="0">
              <a:solidFill>
                <a:srgbClr val="000090"/>
              </a:solidFill>
              <a:latin typeface="Arial Narrow" pitchFamily="-10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Main simplifications 2014-2021</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6771083"/>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FF"/>
                </a:solidFill>
                <a:latin typeface="Arial Narrow" pitchFamily="-108" charset="0"/>
              </a:rPr>
              <a:t>FOR project beneficiaries </a:t>
            </a:r>
            <a:r>
              <a:rPr lang="en-US" sz="2400" dirty="0" smtClean="0">
                <a:solidFill>
                  <a:srgbClr val="000090"/>
                </a:solidFill>
                <a:latin typeface="Arial Narrow" pitchFamily="-108" charset="0"/>
              </a:rPr>
              <a:t>(local businesses, village associations, local municipalities, etc):</a:t>
            </a:r>
          </a:p>
          <a:p>
            <a:endParaRPr lang="en-US" sz="2400" dirty="0" smtClean="0">
              <a:solidFill>
                <a:srgbClr val="000090"/>
              </a:solidFill>
              <a:latin typeface="Arial Narrow" pitchFamily="-108" charset="0"/>
            </a:endParaRPr>
          </a:p>
          <a:p>
            <a:pPr lvl="1">
              <a:spcAft>
                <a:spcPts val="1200"/>
              </a:spcAft>
              <a:buFont typeface="Arial"/>
              <a:buChar char="•"/>
            </a:pPr>
            <a:r>
              <a:rPr lang="en-US" sz="2400" dirty="0" smtClean="0">
                <a:solidFill>
                  <a:srgbClr val="000090"/>
                </a:solidFill>
                <a:latin typeface="Arial Narrow" pitchFamily="-108" charset="0"/>
              </a:rPr>
              <a:t> Flat rate for indirect costs 15% (Estonia);</a:t>
            </a:r>
          </a:p>
          <a:p>
            <a:pPr lvl="1">
              <a:spcAft>
                <a:spcPts val="1200"/>
              </a:spcAft>
              <a:buFont typeface="Arial"/>
              <a:buChar char="•"/>
            </a:pPr>
            <a:r>
              <a:rPr lang="en-US" sz="2400" dirty="0" smtClean="0">
                <a:solidFill>
                  <a:srgbClr val="000090"/>
                </a:solidFill>
                <a:latin typeface="Arial Narrow" pitchFamily="-108" charset="0"/>
              </a:rPr>
              <a:t> Unit costs for salaries (the Netherlands);</a:t>
            </a:r>
          </a:p>
          <a:p>
            <a:pPr lvl="1">
              <a:spcAft>
                <a:spcPts val="1200"/>
              </a:spcAft>
              <a:buFont typeface="Arial"/>
              <a:buChar char="•"/>
            </a:pPr>
            <a:r>
              <a:rPr lang="en-US" sz="2400" dirty="0" smtClean="0">
                <a:solidFill>
                  <a:srgbClr val="000090"/>
                </a:solidFill>
                <a:latin typeface="Arial Narrow" pitchFamily="-108" charset="0"/>
              </a:rPr>
              <a:t> Lump sum for umbrella projects (Austria, Finland);</a:t>
            </a:r>
          </a:p>
          <a:p>
            <a:pPr lvl="1">
              <a:spcAft>
                <a:spcPts val="1200"/>
              </a:spcAft>
              <a:buFont typeface="Arial"/>
              <a:buChar char="•"/>
            </a:pPr>
            <a:r>
              <a:rPr lang="en-US" sz="2400" dirty="0" smtClean="0">
                <a:solidFill>
                  <a:srgbClr val="000090"/>
                </a:solidFill>
                <a:latin typeface="Arial Narrow" pitchFamily="-108" charset="0"/>
              </a:rPr>
              <a:t> Lump sum for starting up business (Poland); </a:t>
            </a:r>
          </a:p>
          <a:p>
            <a:pPr lvl="1">
              <a:spcAft>
                <a:spcPts val="1200"/>
              </a:spcAft>
              <a:buFont typeface="Arial"/>
              <a:buChar char="•"/>
            </a:pPr>
            <a:r>
              <a:rPr lang="en-US" sz="2400" dirty="0" smtClean="0">
                <a:solidFill>
                  <a:srgbClr val="000090"/>
                </a:solidFill>
                <a:latin typeface="Arial Narrow" pitchFamily="-108" charset="0"/>
              </a:rPr>
              <a:t> Electronic application (most of countries);</a:t>
            </a: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l-GR" sz="2400" dirty="0">
              <a:solidFill>
                <a:srgbClr val="000090"/>
              </a:solidFill>
              <a:latin typeface="Arial Narrow" pitchFamily="-10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762000" y="228600"/>
            <a:ext cx="8382000" cy="9144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Main conclusions and needs for future</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838200"/>
            <a:ext cx="8229600" cy="7848301"/>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90"/>
                </a:solidFill>
                <a:latin typeface="Arial Narrow" pitchFamily="-108" charset="0"/>
              </a:rPr>
              <a:t>There are already some good practices in the Member States in use but still </a:t>
            </a:r>
            <a:r>
              <a:rPr lang="en-US" sz="2400" dirty="0" smtClean="0">
                <a:solidFill>
                  <a:srgbClr val="0000FF"/>
                </a:solidFill>
                <a:latin typeface="Arial Narrow" pitchFamily="-108" charset="0"/>
              </a:rPr>
              <a:t>the potential of the simplification less used for all kinds of activities and beneficiaries</a:t>
            </a:r>
            <a:r>
              <a:rPr lang="en-US" sz="2400" dirty="0" smtClean="0">
                <a:solidFill>
                  <a:srgbClr val="000090"/>
                </a:solidFill>
                <a:latin typeface="Arial Narrow" pitchFamily="-108" charset="0"/>
              </a:rPr>
              <a:t> and especially for TNC and LAG animation where there are only very few simplification examples in Europe;</a:t>
            </a:r>
          </a:p>
          <a:p>
            <a:endParaRPr lang="en-US" sz="2400" dirty="0" smtClean="0">
              <a:solidFill>
                <a:srgbClr val="000090"/>
              </a:solidFill>
              <a:latin typeface="Arial Narrow" pitchFamily="-108" charset="0"/>
            </a:endParaRPr>
          </a:p>
          <a:p>
            <a:r>
              <a:rPr lang="en-US" sz="2400" dirty="0" smtClean="0">
                <a:solidFill>
                  <a:srgbClr val="000090"/>
                </a:solidFill>
                <a:latin typeface="Arial Narrow" pitchFamily="-108" charset="0"/>
              </a:rPr>
              <a:t>Member States are doing their very first steps in simplifying the implementation and therefore simplification is rather fragmented. We need more </a:t>
            </a:r>
            <a:r>
              <a:rPr lang="en-US" sz="2400" dirty="0" smtClean="0">
                <a:solidFill>
                  <a:srgbClr val="0000FF"/>
                </a:solidFill>
                <a:latin typeface="Arial Narrow" pitchFamily="-108" charset="0"/>
              </a:rPr>
              <a:t>holistic approach on Member State level</a:t>
            </a:r>
            <a:r>
              <a:rPr lang="en-US" sz="2400" dirty="0" smtClean="0">
                <a:solidFill>
                  <a:srgbClr val="000090"/>
                </a:solidFill>
                <a:latin typeface="Arial Narrow" pitchFamily="-108" charset="0"/>
              </a:rPr>
              <a:t>. Poland has the most holistic approach for simplification in LEADER/CLLD at the moment. Bulgaria has joint electronic application and monitoring system for all ESI funds;</a:t>
            </a:r>
          </a:p>
          <a:p>
            <a:endParaRPr lang="en-US" sz="2400" dirty="0" smtClean="0">
              <a:solidFill>
                <a:srgbClr val="000090"/>
              </a:solidFill>
              <a:latin typeface="Arial Narrow" pitchFamily="-108" charset="0"/>
            </a:endParaRPr>
          </a:p>
          <a:p>
            <a:r>
              <a:rPr lang="en-US" sz="2400" dirty="0" smtClean="0">
                <a:solidFill>
                  <a:srgbClr val="000090"/>
                </a:solidFill>
                <a:latin typeface="Arial Narrow" pitchFamily="-108" charset="0"/>
              </a:rPr>
              <a:t>There is a need for </a:t>
            </a:r>
            <a:r>
              <a:rPr lang="en-US" sz="2400" dirty="0" smtClean="0">
                <a:solidFill>
                  <a:srgbClr val="0000FF"/>
                </a:solidFill>
                <a:latin typeface="Arial Narrow" pitchFamily="-108" charset="0"/>
              </a:rPr>
              <a:t>dialogue,</a:t>
            </a:r>
            <a:r>
              <a:rPr lang="en-US" sz="2400" dirty="0" smtClean="0">
                <a:solidFill>
                  <a:srgbClr val="000090"/>
                </a:solidFill>
                <a:latin typeface="Arial Narrow" pitchFamily="-108" charset="0"/>
              </a:rPr>
              <a:t> </a:t>
            </a:r>
            <a:r>
              <a:rPr lang="en-US" sz="2400" dirty="0" smtClean="0">
                <a:solidFill>
                  <a:srgbClr val="0000FF"/>
                </a:solidFill>
                <a:latin typeface="Arial Narrow" pitchFamily="-108" charset="0"/>
              </a:rPr>
              <a:t>training and experience exchange </a:t>
            </a:r>
            <a:r>
              <a:rPr lang="en-US" sz="2400" dirty="0" smtClean="0">
                <a:solidFill>
                  <a:srgbClr val="000090"/>
                </a:solidFill>
                <a:latin typeface="Arial Narrow" pitchFamily="-108" charset="0"/>
              </a:rPr>
              <a:t>between countries and different funds. Mentoring support would be beneficial. </a:t>
            </a: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n-US" sz="2400" dirty="0" smtClean="0">
              <a:solidFill>
                <a:srgbClr val="000090"/>
              </a:solidFill>
              <a:latin typeface="Arial Narrow" pitchFamily="-108" charset="0"/>
            </a:endParaRPr>
          </a:p>
          <a:p>
            <a:endParaRPr lang="el-GR" sz="2400" dirty="0">
              <a:solidFill>
                <a:srgbClr val="000090"/>
              </a:solidFill>
              <a:latin typeface="Arial Narrow" pitchFamily="-10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838200" y="3810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Discussion</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685800"/>
            <a:ext cx="8229600" cy="5232201"/>
          </a:xfrm>
          <a:prstGeom prst="rect">
            <a:avLst/>
          </a:prstGeom>
          <a:noFill/>
          <a:ln w="9525">
            <a:noFill/>
            <a:miter lim="800000"/>
            <a:headEnd/>
            <a:tailEnd/>
          </a:ln>
        </p:spPr>
        <p:txBody>
          <a:bodyPr wrap="square">
            <a:prstTxWarp prst="textNoShape">
              <a:avLst/>
            </a:prstTxWarp>
            <a:spAutoFit/>
          </a:bodyPr>
          <a:lstStyle/>
          <a:p>
            <a:pPr>
              <a:spcAft>
                <a:spcPts val="1800"/>
              </a:spcAft>
            </a:pPr>
            <a:r>
              <a:rPr lang="en-US" sz="2400" dirty="0" smtClean="0">
                <a:solidFill>
                  <a:srgbClr val="0000FF"/>
                </a:solidFill>
                <a:latin typeface="Arial Narrow" pitchFamily="-108" charset="0"/>
              </a:rPr>
              <a:t>Discussion:</a:t>
            </a:r>
            <a:endParaRPr lang="en-US" sz="2400" dirty="0" smtClean="0">
              <a:solidFill>
                <a:srgbClr val="222268"/>
              </a:solidFill>
              <a:latin typeface="Arial Narrow" pitchFamily="-108" charset="0"/>
            </a:endParaRPr>
          </a:p>
          <a:p>
            <a:pPr>
              <a:spcAft>
                <a:spcPts val="600"/>
              </a:spcAft>
            </a:pPr>
            <a:r>
              <a:rPr lang="en-US" sz="2400" dirty="0" smtClean="0">
                <a:solidFill>
                  <a:srgbClr val="222268"/>
                </a:solidFill>
                <a:latin typeface="Arial Narrow" pitchFamily="-108" charset="0"/>
              </a:rPr>
              <a:t>1) What are the main issues related to the LEADER/CLLD? Main values, main bottlenecks you find important to highlight? </a:t>
            </a:r>
          </a:p>
          <a:p>
            <a:pPr>
              <a:spcAft>
                <a:spcPts val="600"/>
              </a:spcAft>
            </a:pPr>
            <a:endParaRPr lang="en-US" sz="2400" dirty="0" smtClean="0">
              <a:solidFill>
                <a:srgbClr val="222268"/>
              </a:solidFill>
              <a:latin typeface="Arial Narrow" pitchFamily="-108" charset="0"/>
            </a:endParaRPr>
          </a:p>
          <a:p>
            <a:pPr>
              <a:spcAft>
                <a:spcPts val="600"/>
              </a:spcAft>
            </a:pPr>
            <a:r>
              <a:rPr lang="en-US" sz="2400" dirty="0" smtClean="0">
                <a:solidFill>
                  <a:srgbClr val="222268"/>
                </a:solidFill>
                <a:latin typeface="Arial Narrow" pitchFamily="-108" charset="0"/>
              </a:rPr>
              <a:t>2) What kind of change we want to see for future? What kind of actions, policy interventions do we need?</a:t>
            </a:r>
          </a:p>
          <a:p>
            <a:pPr>
              <a:spcAft>
                <a:spcPts val="600"/>
              </a:spcAft>
            </a:pPr>
            <a:endParaRPr lang="en-US" sz="2400" dirty="0" smtClean="0">
              <a:solidFill>
                <a:srgbClr val="222268"/>
              </a:solidFill>
              <a:latin typeface="Arial Narrow" pitchFamily="-108" charset="0"/>
            </a:endParaRPr>
          </a:p>
          <a:p>
            <a:pPr>
              <a:spcAft>
                <a:spcPts val="600"/>
              </a:spcAft>
            </a:pPr>
            <a:r>
              <a:rPr lang="en-US" sz="2400" dirty="0" smtClean="0">
                <a:solidFill>
                  <a:srgbClr val="222268"/>
                </a:solidFill>
                <a:latin typeface="Arial Narrow" pitchFamily="-108" charset="0"/>
              </a:rPr>
              <a:t>3) Suggestions for the Manifesto and/or Declaration</a:t>
            </a:r>
          </a:p>
          <a:p>
            <a:pPr>
              <a:spcAft>
                <a:spcPts val="1800"/>
              </a:spcAft>
            </a:pPr>
            <a:endParaRPr lang="en-US" sz="2400" dirty="0" smtClean="0">
              <a:solidFill>
                <a:srgbClr val="222268"/>
              </a:solidFill>
              <a:latin typeface="Arial Narrow" pitchFamily="-108" charset="0"/>
            </a:endParaRPr>
          </a:p>
          <a:p>
            <a:pPr>
              <a:spcAft>
                <a:spcPts val="1800"/>
              </a:spcAft>
            </a:pPr>
            <a:endParaRPr lang="en-US" sz="2400" dirty="0" smtClean="0">
              <a:solidFill>
                <a:srgbClr val="222268"/>
              </a:solidFill>
              <a:latin typeface="Arial Narrow" pitchFamily="-108" charset="0"/>
            </a:endParaRPr>
          </a:p>
          <a:p>
            <a:pPr>
              <a:spcAft>
                <a:spcPts val="1800"/>
              </a:spcAft>
            </a:pPr>
            <a:endParaRPr lang="el-GR" sz="2400" dirty="0">
              <a:solidFill>
                <a:srgbClr val="222268"/>
              </a:solidFill>
              <a:latin typeface="Arial Narrow" pitchFamily="-10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sp>
        <p:nvSpPr>
          <p:cNvPr id="31749" name="Rectangle 8"/>
          <p:cNvSpPr>
            <a:spLocks noChangeArrowheads="1"/>
          </p:cNvSpPr>
          <p:nvPr/>
        </p:nvSpPr>
        <p:spPr bwMode="auto">
          <a:xfrm>
            <a:off x="914400" y="228600"/>
            <a:ext cx="7620000" cy="457200"/>
          </a:xfrm>
          <a:prstGeom prst="rect">
            <a:avLst/>
          </a:prstGeom>
          <a:noFill/>
          <a:ln w="9525">
            <a:noFill/>
            <a:miter lim="800000"/>
            <a:headEnd/>
            <a:tailEnd/>
          </a:ln>
        </p:spPr>
        <p:txBody>
          <a:bodyPr anchor="ctr">
            <a:prstTxWarp prst="textNoShape">
              <a:avLst/>
            </a:prstTxWarp>
          </a:bodyPr>
          <a:lstStyle/>
          <a:p>
            <a:pPr algn="ctr"/>
            <a:r>
              <a:rPr lang="et-EE" sz="4000" b="1" dirty="0" smtClean="0">
                <a:solidFill>
                  <a:srgbClr val="000090"/>
                </a:solidFill>
                <a:latin typeface="Arial Narrow" pitchFamily="-108" charset="0"/>
              </a:rPr>
              <a:t>Discussion about Manifesto</a:t>
            </a:r>
            <a:endParaRPr lang="cs-CZ" sz="4000" b="1" dirty="0" smtClean="0">
              <a:solidFill>
                <a:srgbClr val="000090"/>
              </a:solidFill>
              <a:latin typeface="Arial Narrow" pitchFamily="-108" charset="0"/>
            </a:endParaRPr>
          </a:p>
          <a:p>
            <a:pPr algn="ctr"/>
            <a:endParaRPr lang="et-EE" sz="4000" b="1" dirty="0">
              <a:solidFill>
                <a:srgbClr val="000090"/>
              </a:solidFill>
              <a:latin typeface="Arial Narrow" pitchFamily="-108" charset="0"/>
            </a:endParaRPr>
          </a:p>
        </p:txBody>
      </p:sp>
      <p:sp>
        <p:nvSpPr>
          <p:cNvPr id="31750" name="TextovéPole 3"/>
          <p:cNvSpPr txBox="1">
            <a:spLocks noChangeArrowheads="1"/>
          </p:cNvSpPr>
          <p:nvPr/>
        </p:nvSpPr>
        <p:spPr bwMode="auto">
          <a:xfrm>
            <a:off x="914400" y="304800"/>
            <a:ext cx="8229600" cy="7509748"/>
          </a:xfrm>
          <a:prstGeom prst="rect">
            <a:avLst/>
          </a:prstGeom>
          <a:noFill/>
          <a:ln w="9525">
            <a:noFill/>
            <a:miter lim="800000"/>
            <a:headEnd/>
            <a:tailEnd/>
          </a:ln>
        </p:spPr>
        <p:txBody>
          <a:bodyPr wrap="square">
            <a:prstTxWarp prst="textNoShape">
              <a:avLst/>
            </a:prstTxWarp>
            <a:spAutoFit/>
          </a:bodyPr>
          <a:lstStyle/>
          <a:p>
            <a:pPr>
              <a:spcAft>
                <a:spcPts val="1800"/>
              </a:spcAft>
            </a:pPr>
            <a:r>
              <a:rPr lang="en-US" sz="2400" dirty="0" smtClean="0">
                <a:solidFill>
                  <a:srgbClr val="0000FF"/>
                </a:solidFill>
                <a:latin typeface="Arial Narrow" pitchFamily="-108" charset="0"/>
              </a:rPr>
              <a:t>24. LEADER and CLLD:</a:t>
            </a:r>
          </a:p>
          <a:p>
            <a:pPr algn="just">
              <a:spcAft>
                <a:spcPts val="1800"/>
              </a:spcAft>
            </a:pPr>
            <a:r>
              <a:rPr lang="en-US" sz="2000" dirty="0" smtClean="0">
                <a:latin typeface="Arial Narrow" pitchFamily="-108" charset="0"/>
              </a:rPr>
              <a:t>We strongly advocate a territorial, integrated and partnership-based approach to rural development, pursued in a bottom-up and place-based spirit. We wish to see the widespread application of the LEADER principle, and its extension into Community Led Local Development, both within and beyond the EU. </a:t>
            </a:r>
          </a:p>
          <a:p>
            <a:pPr algn="just">
              <a:spcAft>
                <a:spcPts val="1800"/>
              </a:spcAft>
            </a:pPr>
            <a:r>
              <a:rPr lang="en-US" sz="2000" dirty="0" smtClean="0">
                <a:latin typeface="Arial Narrow" pitchFamily="-108" charset="0"/>
              </a:rPr>
              <a:t>We are highly concerned by the current lack, in many countries, of a truly integrated process of regional and rural development and about loss of civic participation in LEADER implementation. </a:t>
            </a:r>
          </a:p>
          <a:p>
            <a:pPr algn="just">
              <a:spcAft>
                <a:spcPts val="1800"/>
              </a:spcAft>
            </a:pPr>
            <a:r>
              <a:rPr lang="en-US" sz="2000" dirty="0" smtClean="0">
                <a:latin typeface="Arial Narrow" pitchFamily="-108" charset="0"/>
              </a:rPr>
              <a:t>We urge institutions and governments to demonstrate trust in Local Action Groups, to expand and earmark the funding from EARDF as well as that of other funds making use of the approach (MMF, ESF, ERDF). </a:t>
            </a:r>
          </a:p>
          <a:p>
            <a:pPr algn="just">
              <a:spcAft>
                <a:spcPts val="1800"/>
              </a:spcAft>
            </a:pPr>
            <a:r>
              <a:rPr lang="en-US" sz="2000" dirty="0" smtClean="0">
                <a:latin typeface="Arial Narrow" pitchFamily="-108" charset="0"/>
              </a:rPr>
              <a:t>Also to adapt and simplify their rules and procedures to the needs of rural communities, and to ensure a truly integrated approach to local development and to the use of multiple funds. We urge governments to lay the groundwork of partnership between sectors for the use of LEADER and CLLD. Clear and long-term policies and </a:t>
            </a:r>
            <a:r>
              <a:rPr lang="en-US" sz="2000" dirty="0" err="1" smtClean="0">
                <a:latin typeface="Arial Narrow" pitchFamily="-108" charset="0"/>
              </a:rPr>
              <a:t>programmes</a:t>
            </a:r>
            <a:r>
              <a:rPr lang="en-US" sz="2000" dirty="0" smtClean="0">
                <a:latin typeface="Arial Narrow" pitchFamily="-108" charset="0"/>
              </a:rPr>
              <a:t> are needed to contribute to this process that could change the situation of local rural societies and to stop emigration of rural citizens. </a:t>
            </a:r>
          </a:p>
          <a:p>
            <a:pPr>
              <a:spcAft>
                <a:spcPts val="1800"/>
              </a:spcAft>
            </a:pPr>
            <a:endParaRPr lang="en-US" sz="2400" dirty="0" smtClean="0">
              <a:solidFill>
                <a:srgbClr val="222268"/>
              </a:solidFill>
              <a:latin typeface="Arial Narrow" pitchFamily="-108" charset="0"/>
            </a:endParaRPr>
          </a:p>
          <a:p>
            <a:pPr>
              <a:spcAft>
                <a:spcPts val="1800"/>
              </a:spcAft>
            </a:pPr>
            <a:endParaRPr lang="el-GR" sz="2400" dirty="0">
              <a:solidFill>
                <a:srgbClr val="222268"/>
              </a:solidFill>
              <a:latin typeface="Arial Narrow" pitchFamily="-10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linc-esitlus-12a-taga.jpg"/>
          <p:cNvPicPr>
            <a:picLocks noChangeAspect="1"/>
          </p:cNvPicPr>
          <p:nvPr/>
        </p:nvPicPr>
        <p:blipFill>
          <a:blip r:embed="rId3"/>
          <a:srcRect/>
          <a:stretch>
            <a:fillRect/>
          </a:stretch>
        </p:blipFill>
        <p:spPr bwMode="auto">
          <a:xfrm>
            <a:off x="1" y="0"/>
            <a:ext cx="9177338" cy="6858000"/>
          </a:xfrm>
          <a:prstGeom prst="rect">
            <a:avLst/>
          </a:prstGeom>
          <a:noFill/>
          <a:ln w="9525">
            <a:noFill/>
            <a:miter lim="800000"/>
            <a:headEnd/>
            <a:tailEnd/>
          </a:ln>
        </p:spPr>
      </p:pic>
      <p:pic>
        <p:nvPicPr>
          <p:cNvPr id="31747" name="Picture 6" descr="www.emf"/>
          <p:cNvPicPr>
            <a:picLocks noChangeAspect="1"/>
          </p:cNvPicPr>
          <p:nvPr/>
        </p:nvPicPr>
        <p:blipFill>
          <a:blip r:embed="rId4"/>
          <a:srcRect/>
          <a:stretch>
            <a:fillRect/>
          </a:stretch>
        </p:blipFill>
        <p:spPr bwMode="auto">
          <a:xfrm>
            <a:off x="8162925" y="6638925"/>
            <a:ext cx="801688" cy="103188"/>
          </a:xfrm>
          <a:prstGeom prst="rect">
            <a:avLst/>
          </a:prstGeom>
          <a:noFill/>
          <a:ln w="9525">
            <a:noFill/>
            <a:miter lim="800000"/>
            <a:headEnd/>
            <a:tailEnd/>
          </a:ln>
        </p:spPr>
      </p:pic>
      <p:sp>
        <p:nvSpPr>
          <p:cNvPr id="31748" name="Rectangle 7"/>
          <p:cNvSpPr>
            <a:spLocks noChangeArrowheads="1"/>
          </p:cNvSpPr>
          <p:nvPr/>
        </p:nvSpPr>
        <p:spPr bwMode="auto">
          <a:xfrm>
            <a:off x="1073151" y="1306519"/>
            <a:ext cx="7689850" cy="5551487"/>
          </a:xfrm>
          <a:prstGeom prst="rect">
            <a:avLst/>
          </a:prstGeom>
          <a:noFill/>
          <a:ln w="9525">
            <a:noFill/>
            <a:miter lim="800000"/>
            <a:headEnd/>
            <a:tailEnd/>
          </a:ln>
        </p:spPr>
        <p:txBody>
          <a:bodyPr>
            <a:prstTxWarp prst="textNoShape">
              <a:avLst/>
            </a:prstTxWarp>
          </a:bodyPr>
          <a:lstStyle/>
          <a:p>
            <a:pPr marL="273050" indent="-273050" algn="just">
              <a:buClr>
                <a:srgbClr val="FFFFFF"/>
              </a:buClr>
              <a:buFont typeface="Wingdings 2" pitchFamily="-108" charset="2"/>
              <a:buChar char=""/>
            </a:pPr>
            <a:endParaRPr lang="fi-FI" sz="2200">
              <a:solidFill>
                <a:srgbClr val="222268"/>
              </a:solidFill>
            </a:endParaRPr>
          </a:p>
          <a:p>
            <a:pPr marL="273050" indent="-273050" algn="just">
              <a:buClr>
                <a:srgbClr val="FFFFFF"/>
              </a:buClr>
              <a:buFont typeface="Wingdings 2" pitchFamily="-108" charset="2"/>
              <a:buNone/>
            </a:pPr>
            <a:r>
              <a:rPr lang="en-US" sz="2200">
                <a:solidFill>
                  <a:srgbClr val="222268"/>
                </a:solidFill>
              </a:rPr>
              <a:t>	</a:t>
            </a:r>
            <a:endParaRPr lang="cs-CZ" sz="2200">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cs-CZ" sz="2200" b="1">
              <a:solidFill>
                <a:srgbClr val="222268"/>
              </a:solidFill>
            </a:endParaRPr>
          </a:p>
          <a:p>
            <a:pPr marL="273050" indent="-273050" algn="just">
              <a:buClr>
                <a:srgbClr val="FFFFFF"/>
              </a:buClr>
              <a:buFont typeface="Wingdings 2" pitchFamily="-108" charset="2"/>
              <a:buNone/>
            </a:pPr>
            <a:endParaRPr lang="en-US" sz="2200" b="1">
              <a:solidFill>
                <a:srgbClr val="222268"/>
              </a:solidFill>
            </a:endParaRPr>
          </a:p>
          <a:p>
            <a:pPr marL="273050" indent="-273050">
              <a:spcBef>
                <a:spcPct val="50000"/>
              </a:spcBef>
              <a:buFontTx/>
              <a:buBlip>
                <a:blip r:embed="rId5"/>
              </a:buBlip>
            </a:pPr>
            <a:endParaRPr lang="et-EE" sz="2200">
              <a:solidFill>
                <a:srgbClr val="222268"/>
              </a:solidFill>
            </a:endParaRPr>
          </a:p>
        </p:txBody>
      </p:sp>
      <p:pic>
        <p:nvPicPr>
          <p:cNvPr id="7" name="Picture 6" descr="Peoples Declararation Cands draft final.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219200" y="-457201"/>
            <a:ext cx="6553200" cy="92736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11" descr="elard-esitlus-2016-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6"/>
          <p:cNvSpPr>
            <a:spLocks noChangeArrowheads="1"/>
          </p:cNvSpPr>
          <p:nvPr/>
        </p:nvSpPr>
        <p:spPr bwMode="auto">
          <a:xfrm>
            <a:off x="990600" y="2971800"/>
            <a:ext cx="7848600" cy="1371600"/>
          </a:xfrm>
          <a:prstGeom prst="rect">
            <a:avLst/>
          </a:prstGeom>
          <a:noFill/>
          <a:ln w="9525">
            <a:noFill/>
            <a:miter lim="800000"/>
            <a:headEnd/>
            <a:tailEnd/>
          </a:ln>
        </p:spPr>
        <p:txBody>
          <a:bodyPr anchor="ctr"/>
          <a:lstStyle/>
          <a:p>
            <a:pPr algn="ctr" eaLnBrk="1" hangingPunct="1"/>
            <a:endParaRPr lang="sv-SE" altLang="pt-PT" sz="4800" dirty="0" smtClean="0">
              <a:solidFill>
                <a:srgbClr val="000066"/>
              </a:solidFill>
              <a:latin typeface="Arial" pitchFamily="34" charset="0"/>
              <a:cs typeface="Arial" pitchFamily="34" charset="0"/>
            </a:endParaRPr>
          </a:p>
          <a:p>
            <a:pPr algn="ctr"/>
            <a:r>
              <a:rPr lang="en-US" sz="6000" dirty="0">
                <a:solidFill>
                  <a:schemeClr val="tx2">
                    <a:lumMod val="50000"/>
                  </a:schemeClr>
                </a:solidFill>
              </a:rPr>
              <a:t>Best Practice in CLLD </a:t>
            </a:r>
            <a:endParaRPr lang="en-US" sz="6000" dirty="0" smtClean="0">
              <a:solidFill>
                <a:schemeClr val="tx2">
                  <a:lumMod val="50000"/>
                </a:schemeClr>
              </a:solidFill>
            </a:endParaRPr>
          </a:p>
          <a:p>
            <a:pPr algn="ctr"/>
            <a:r>
              <a:rPr lang="en-US" sz="6000" dirty="0" smtClean="0">
                <a:solidFill>
                  <a:schemeClr val="tx2">
                    <a:lumMod val="50000"/>
                  </a:schemeClr>
                </a:solidFill>
              </a:rPr>
              <a:t>using </a:t>
            </a:r>
            <a:r>
              <a:rPr lang="en-US" sz="6000" dirty="0">
                <a:solidFill>
                  <a:schemeClr val="tx2">
                    <a:lumMod val="50000"/>
                  </a:schemeClr>
                </a:solidFill>
              </a:rPr>
              <a:t>ERDF and ESF</a:t>
            </a:r>
            <a:endParaRPr lang="sv-SE" sz="6000" dirty="0">
              <a:solidFill>
                <a:schemeClr val="tx2">
                  <a:lumMod val="50000"/>
                </a:schemeClr>
              </a:solidFill>
            </a:endParaRPr>
          </a:p>
          <a:p>
            <a:pPr algn="ctr" eaLnBrk="1" hangingPunct="1"/>
            <a:endParaRPr lang="pt-PT" altLang="pt-PT" sz="4800" dirty="0">
              <a:solidFill>
                <a:schemeClr val="tx2">
                  <a:lumMod val="50000"/>
                </a:schemeClr>
              </a:solidFill>
              <a:latin typeface="Arial" pitchFamily="34" charset="0"/>
              <a:cs typeface="Arial" pitchFamily="34" charset="0"/>
            </a:endParaRPr>
          </a:p>
          <a:p>
            <a:pPr algn="ctr"/>
            <a:r>
              <a:rPr lang="en-US" sz="2400" dirty="0">
                <a:solidFill>
                  <a:schemeClr val="tx2">
                    <a:lumMod val="50000"/>
                  </a:schemeClr>
                </a:solidFill>
              </a:rPr>
              <a:t>As part </a:t>
            </a:r>
            <a:r>
              <a:rPr lang="en-US" sz="2400" dirty="0" smtClean="0">
                <a:solidFill>
                  <a:schemeClr val="tx2">
                    <a:lumMod val="50000"/>
                  </a:schemeClr>
                </a:solidFill>
              </a:rPr>
              <a:t>of </a:t>
            </a:r>
            <a:r>
              <a:rPr lang="en-US" sz="2400" dirty="0">
                <a:solidFill>
                  <a:schemeClr val="tx2">
                    <a:lumMod val="50000"/>
                  </a:schemeClr>
                </a:solidFill>
              </a:rPr>
              <a:t>the ROAD-project within the European Rural Parliament (</a:t>
            </a:r>
            <a:r>
              <a:rPr lang="en-US" sz="2400" dirty="0" smtClean="0">
                <a:solidFill>
                  <a:schemeClr val="tx2">
                    <a:lumMod val="50000"/>
                  </a:schemeClr>
                </a:solidFill>
              </a:rPr>
              <a:t>ERP), within the theme: </a:t>
            </a:r>
          </a:p>
          <a:p>
            <a:pPr algn="ctr"/>
            <a:r>
              <a:rPr lang="en-GB" sz="2400" dirty="0" smtClean="0">
                <a:solidFill>
                  <a:schemeClr val="tx2">
                    <a:lumMod val="50000"/>
                  </a:schemeClr>
                </a:solidFill>
              </a:rPr>
              <a:t> </a:t>
            </a:r>
            <a:r>
              <a:rPr lang="en-GB" sz="2400" dirty="0">
                <a:solidFill>
                  <a:schemeClr val="tx2">
                    <a:lumMod val="50000"/>
                  </a:schemeClr>
                </a:solidFill>
              </a:rPr>
              <a:t>“</a:t>
            </a:r>
            <a:r>
              <a:rPr lang="en-GB" sz="2400" dirty="0" smtClean="0">
                <a:solidFill>
                  <a:schemeClr val="tx2">
                    <a:lumMod val="50000"/>
                  </a:schemeClr>
                </a:solidFill>
              </a:rPr>
              <a:t>LEADER/CLLD </a:t>
            </a:r>
            <a:r>
              <a:rPr lang="en-GB" sz="2400" dirty="0">
                <a:solidFill>
                  <a:schemeClr val="tx2">
                    <a:lumMod val="50000"/>
                  </a:schemeClr>
                </a:solidFill>
              </a:rPr>
              <a:t>for citizens and for the European Union</a:t>
            </a:r>
            <a:r>
              <a:rPr lang="en-GB" sz="2400" dirty="0" smtClean="0">
                <a:solidFill>
                  <a:schemeClr val="tx2">
                    <a:lumMod val="50000"/>
                  </a:schemeClr>
                </a:solidFill>
              </a:rPr>
              <a:t>”</a:t>
            </a:r>
            <a:endParaRPr lang="sv-SE" sz="2400" dirty="0">
              <a:solidFill>
                <a:schemeClr val="tx2">
                  <a:lumMod val="50000"/>
                </a:schemeClr>
              </a:solidFill>
            </a:endParaRPr>
          </a:p>
        </p:txBody>
      </p:sp>
      <p:pic>
        <p:nvPicPr>
          <p:cNvPr id="3076" name="Picture 6" descr="www.emf"/>
          <p:cNvPicPr>
            <a:picLocks noChangeAspect="1"/>
          </p:cNvPicPr>
          <p:nvPr/>
        </p:nvPicPr>
        <p:blipFill>
          <a:blip r:embed="rId4" cstate="print"/>
          <a:srcRect/>
          <a:stretch>
            <a:fillRect/>
          </a:stretch>
        </p:blipFill>
        <p:spPr bwMode="auto">
          <a:xfrm>
            <a:off x="8177213" y="6638925"/>
            <a:ext cx="801687" cy="103188"/>
          </a:xfrm>
          <a:prstGeom prst="rect">
            <a:avLst/>
          </a:prstGeom>
          <a:noFill/>
          <a:ln w="9525">
            <a:noFill/>
            <a:miter lim="800000"/>
            <a:headEnd/>
            <a:tailEnd/>
          </a:ln>
        </p:spPr>
      </p:pic>
      <p:pic>
        <p:nvPicPr>
          <p:cNvPr id="3077" name="Picture 14" descr="elad-lipp.emf"/>
          <p:cNvPicPr>
            <a:picLocks noChangeAspect="1"/>
          </p:cNvPicPr>
          <p:nvPr/>
        </p:nvPicPr>
        <p:blipFill>
          <a:blip r:embed="rId5" cstate="print"/>
          <a:srcRect/>
          <a:stretch>
            <a:fillRect/>
          </a:stretch>
        </p:blipFill>
        <p:spPr bwMode="auto">
          <a:xfrm>
            <a:off x="8120063" y="6237288"/>
            <a:ext cx="915987" cy="381000"/>
          </a:xfrm>
          <a:prstGeom prst="rect">
            <a:avLst/>
          </a:prstGeom>
          <a:noFill/>
          <a:ln w="9525">
            <a:noFill/>
            <a:miter lim="800000"/>
            <a:headEnd/>
            <a:tailEnd/>
          </a:ln>
        </p:spPr>
      </p:pic>
      <p:pic>
        <p:nvPicPr>
          <p:cNvPr id="3" name="Picture 3"/>
          <p:cNvPicPr>
            <a:picLocks noChangeAspect="1" noChangeArrowheads="1"/>
          </p:cNvPicPr>
          <p:nvPr/>
        </p:nvPicPr>
        <p:blipFill>
          <a:blip r:embed="rId6" cstate="print"/>
          <a:srcRect l="11550" t="85269" r="13376" b="10336"/>
          <a:stretch>
            <a:fillRect/>
          </a:stretch>
        </p:blipFill>
        <p:spPr bwMode="auto">
          <a:xfrm>
            <a:off x="755576" y="6453336"/>
            <a:ext cx="7200800" cy="251776"/>
          </a:xfrm>
          <a:prstGeom prst="rect">
            <a:avLst/>
          </a:prstGeom>
          <a:noFill/>
          <a:ln w="9525">
            <a:noFill/>
            <a:miter lim="800000"/>
            <a:headEnd/>
            <a:tailEnd/>
          </a:ln>
        </p:spPr>
      </p:pic>
      <p:pic>
        <p:nvPicPr>
          <p:cNvPr id="8" name="Picture 7" descr="logod-09-2019.jpg"/>
          <p:cNvPicPr>
            <a:picLocks noChangeAspect="1"/>
          </p:cNvPicPr>
          <p:nvPr/>
        </p:nvPicPr>
        <p:blipFill>
          <a:blip r:embed="rId7"/>
          <a:stretch>
            <a:fillRect/>
          </a:stretch>
        </p:blipFill>
        <p:spPr>
          <a:xfrm>
            <a:off x="914400" y="304800"/>
            <a:ext cx="7848600" cy="8371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Obrázek 1"/>
          <p:cNvPicPr>
            <a:picLocks noChangeAspect="1"/>
          </p:cNvPicPr>
          <p:nvPr/>
        </p:nvPicPr>
        <p:blipFill>
          <a:blip r:embed="rId2"/>
          <a:srcRect/>
          <a:stretch>
            <a:fillRect/>
          </a:stretch>
        </p:blipFill>
        <p:spPr bwMode="auto">
          <a:xfrm>
            <a:off x="0" y="1077913"/>
            <a:ext cx="9144000" cy="5780087"/>
          </a:xfrm>
          <a:prstGeom prst="rect">
            <a:avLst/>
          </a:prstGeom>
          <a:noFill/>
          <a:ln w="9525">
            <a:noFill/>
            <a:miter lim="800000"/>
            <a:headEnd/>
            <a:tailEnd/>
          </a:ln>
        </p:spPr>
      </p:pic>
      <p:sp>
        <p:nvSpPr>
          <p:cNvPr id="33795" name="TextovéPole 2"/>
          <p:cNvSpPr txBox="1">
            <a:spLocks noChangeArrowheads="1"/>
          </p:cNvSpPr>
          <p:nvPr/>
        </p:nvSpPr>
        <p:spPr bwMode="auto">
          <a:xfrm>
            <a:off x="466725" y="188913"/>
            <a:ext cx="8353425" cy="584200"/>
          </a:xfrm>
          <a:prstGeom prst="rect">
            <a:avLst/>
          </a:prstGeom>
          <a:noFill/>
          <a:ln w="9525">
            <a:noFill/>
            <a:miter lim="800000"/>
            <a:headEnd/>
            <a:tailEnd/>
          </a:ln>
        </p:spPr>
        <p:txBody>
          <a:bodyPr>
            <a:prstTxWarp prst="textNoShape">
              <a:avLst/>
            </a:prstTxWarp>
            <a:spAutoFit/>
          </a:bodyPr>
          <a:lstStyle/>
          <a:p>
            <a:pPr algn="ctr"/>
            <a:r>
              <a:rPr lang="cs-CZ" sz="3200" b="1">
                <a:solidFill>
                  <a:srgbClr val="000066"/>
                </a:solidFill>
                <a:latin typeface="Arial Narrow" pitchFamily="-105" charset="0"/>
              </a:rPr>
              <a:t>LEADER evolution</a:t>
            </a:r>
          </a:p>
        </p:txBody>
      </p:sp>
      <p:sp>
        <p:nvSpPr>
          <p:cNvPr id="33796" name="object 262"/>
          <p:cNvSpPr txBox="1">
            <a:spLocks noChangeArrowheads="1"/>
          </p:cNvSpPr>
          <p:nvPr/>
        </p:nvSpPr>
        <p:spPr bwMode="auto">
          <a:xfrm>
            <a:off x="6084888" y="6669088"/>
            <a:ext cx="3152775" cy="190500"/>
          </a:xfrm>
          <a:prstGeom prst="rect">
            <a:avLst/>
          </a:prstGeom>
          <a:noFill/>
          <a:ln w="9525">
            <a:noFill/>
            <a:miter lim="800000"/>
            <a:headEnd/>
            <a:tailEnd/>
          </a:ln>
        </p:spPr>
        <p:txBody>
          <a:bodyPr lIns="0" tIns="0" rIns="0" bIns="0">
            <a:prstTxWarp prst="textNoShape">
              <a:avLst/>
            </a:prstTxWarp>
          </a:bodyPr>
          <a:lstStyle/>
          <a:p>
            <a:pPr marL="12700">
              <a:lnSpc>
                <a:spcPts val="1225"/>
              </a:lnSpc>
              <a:spcBef>
                <a:spcPts val="63"/>
              </a:spcBef>
            </a:pPr>
            <a:r>
              <a:rPr lang="en-US" sz="1600" i="1" baseline="2000">
                <a:solidFill>
                  <a:srgbClr val="001F5F"/>
                </a:solidFill>
                <a:latin typeface="Calibri" pitchFamily="-105" charset="0"/>
              </a:rPr>
              <a:t>Source: DG AGRI 2014-2020 </a:t>
            </a:r>
            <a:r>
              <a:rPr lang="cs-CZ" sz="1600" i="1" baseline="2000">
                <a:solidFill>
                  <a:srgbClr val="001F5F"/>
                </a:solidFill>
                <a:latin typeface="Calibri" pitchFamily="-105" charset="0"/>
              </a:rPr>
              <a:t>Provisional  budget data</a:t>
            </a:r>
            <a:endParaRPr lang="en-US" sz="1100">
              <a:solidFill>
                <a:srgbClr val="000000"/>
              </a:solidFill>
              <a:latin typeface="Calibri" pitchFamily="-105"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ovéPole 2"/>
          <p:cNvSpPr txBox="1">
            <a:spLocks noChangeArrowheads="1"/>
          </p:cNvSpPr>
          <p:nvPr/>
        </p:nvSpPr>
        <p:spPr bwMode="auto">
          <a:xfrm>
            <a:off x="466725" y="188913"/>
            <a:ext cx="8353425" cy="584200"/>
          </a:xfrm>
          <a:prstGeom prst="rect">
            <a:avLst/>
          </a:prstGeom>
          <a:noFill/>
          <a:ln w="9525">
            <a:noFill/>
            <a:miter lim="800000"/>
            <a:headEnd/>
            <a:tailEnd/>
          </a:ln>
        </p:spPr>
        <p:txBody>
          <a:bodyPr>
            <a:prstTxWarp prst="textNoShape">
              <a:avLst/>
            </a:prstTxWarp>
            <a:spAutoFit/>
          </a:bodyPr>
          <a:lstStyle/>
          <a:p>
            <a:pPr algn="ctr"/>
            <a:r>
              <a:rPr lang="cs-CZ" sz="3200" b="1" dirty="0">
                <a:solidFill>
                  <a:srgbClr val="000066"/>
                </a:solidFill>
                <a:latin typeface="Arial Narrow" pitchFamily="-105" charset="0"/>
              </a:rPr>
              <a:t>LEADER</a:t>
            </a:r>
            <a:r>
              <a:rPr lang="cs-CZ" sz="3200" b="1" dirty="0" smtClean="0">
                <a:solidFill>
                  <a:srgbClr val="000066"/>
                </a:solidFill>
                <a:latin typeface="Arial Narrow" pitchFamily="-105" charset="0"/>
              </a:rPr>
              <a:t> method</a:t>
            </a:r>
            <a:endParaRPr lang="cs-CZ" sz="3200" b="1" dirty="0">
              <a:solidFill>
                <a:srgbClr val="000066"/>
              </a:solidFill>
              <a:latin typeface="Arial Narrow" pitchFamily="-105" charset="0"/>
            </a:endParaRPr>
          </a:p>
        </p:txBody>
      </p:sp>
      <p:sp>
        <p:nvSpPr>
          <p:cNvPr id="33796" name="object 262"/>
          <p:cNvSpPr txBox="1">
            <a:spLocks noChangeArrowheads="1"/>
          </p:cNvSpPr>
          <p:nvPr/>
        </p:nvSpPr>
        <p:spPr bwMode="auto">
          <a:xfrm>
            <a:off x="6084888" y="6669088"/>
            <a:ext cx="3152775" cy="190500"/>
          </a:xfrm>
          <a:prstGeom prst="rect">
            <a:avLst/>
          </a:prstGeom>
          <a:noFill/>
          <a:ln w="9525">
            <a:noFill/>
            <a:miter lim="800000"/>
            <a:headEnd/>
            <a:tailEnd/>
          </a:ln>
        </p:spPr>
        <p:txBody>
          <a:bodyPr lIns="0" tIns="0" rIns="0" bIns="0">
            <a:prstTxWarp prst="textNoShape">
              <a:avLst/>
            </a:prstTxWarp>
          </a:bodyPr>
          <a:lstStyle/>
          <a:p>
            <a:pPr marL="12700">
              <a:lnSpc>
                <a:spcPts val="1225"/>
              </a:lnSpc>
              <a:spcBef>
                <a:spcPts val="63"/>
              </a:spcBef>
            </a:pPr>
            <a:r>
              <a:rPr lang="en-US" sz="1600" i="1" baseline="2000">
                <a:solidFill>
                  <a:srgbClr val="001F5F"/>
                </a:solidFill>
                <a:latin typeface="Calibri" pitchFamily="-105" charset="0"/>
              </a:rPr>
              <a:t>Source: DG AGRI 2014-2020 </a:t>
            </a:r>
            <a:r>
              <a:rPr lang="cs-CZ" sz="1600" i="1" baseline="2000">
                <a:solidFill>
                  <a:srgbClr val="001F5F"/>
                </a:solidFill>
                <a:latin typeface="Calibri" pitchFamily="-105" charset="0"/>
              </a:rPr>
              <a:t>Provisional  budget data</a:t>
            </a:r>
            <a:endParaRPr lang="en-US" sz="1100">
              <a:solidFill>
                <a:srgbClr val="000000"/>
              </a:solidFill>
              <a:latin typeface="Calibri" pitchFamily="-105" charset="0"/>
            </a:endParaRPr>
          </a:p>
        </p:txBody>
      </p:sp>
      <p:pic>
        <p:nvPicPr>
          <p:cNvPr id="5" name="Bildobjekt 1" descr="http://media.voog.com/0000/0041/5573/photos/LEADER_Approach_boxes_block.png"/>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400" y="1143000"/>
            <a:ext cx="6858000" cy="4953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object 23"/>
          <p:cNvSpPr>
            <a:spLocks noChangeArrowheads="1"/>
          </p:cNvSpPr>
          <p:nvPr/>
        </p:nvSpPr>
        <p:spPr bwMode="auto">
          <a:xfrm>
            <a:off x="2378075" y="3284538"/>
            <a:ext cx="1758950" cy="2473325"/>
          </a:xfrm>
          <a:custGeom>
            <a:avLst/>
            <a:gdLst>
              <a:gd name="T0" fmla="*/ 0 w 1758692"/>
              <a:gd name="T1" fmla="*/ 0 h 2472063"/>
              <a:gd name="T2" fmla="*/ 1758692 w 1758692"/>
              <a:gd name="T3" fmla="*/ 2472063 h 2472063"/>
            </a:gdLst>
            <a:ahLst/>
            <a:cxnLst/>
            <a:rect l="T0" t="T1" r="T2" b="T3"/>
            <a:pathLst>
              <a:path w="1758692" h="2472063">
                <a:moveTo>
                  <a:pt x="1596643" y="0"/>
                </a:moveTo>
                <a:lnTo>
                  <a:pt x="21589" y="734440"/>
                </a:lnTo>
                <a:lnTo>
                  <a:pt x="0" y="2472016"/>
                </a:lnTo>
                <a:lnTo>
                  <a:pt x="39126" y="2472063"/>
                </a:lnTo>
                <a:lnTo>
                  <a:pt x="78199" y="2471230"/>
                </a:lnTo>
                <a:lnTo>
                  <a:pt x="117206" y="2469521"/>
                </a:lnTo>
                <a:lnTo>
                  <a:pt x="156131" y="2466938"/>
                </a:lnTo>
                <a:lnTo>
                  <a:pt x="194960" y="2463485"/>
                </a:lnTo>
                <a:lnTo>
                  <a:pt x="233679" y="2459164"/>
                </a:lnTo>
                <a:lnTo>
                  <a:pt x="272273" y="2453979"/>
                </a:lnTo>
                <a:lnTo>
                  <a:pt x="310727" y="2447933"/>
                </a:lnTo>
                <a:lnTo>
                  <a:pt x="349027" y="2441029"/>
                </a:lnTo>
                <a:lnTo>
                  <a:pt x="387159" y="2433270"/>
                </a:lnTo>
                <a:lnTo>
                  <a:pt x="425108" y="2424660"/>
                </a:lnTo>
                <a:lnTo>
                  <a:pt x="462860" y="2415200"/>
                </a:lnTo>
                <a:lnTo>
                  <a:pt x="500399" y="2404895"/>
                </a:lnTo>
                <a:lnTo>
                  <a:pt x="537713" y="2393748"/>
                </a:lnTo>
                <a:lnTo>
                  <a:pt x="574786" y="2381760"/>
                </a:lnTo>
                <a:lnTo>
                  <a:pt x="611603" y="2368937"/>
                </a:lnTo>
                <a:lnTo>
                  <a:pt x="648151" y="2355280"/>
                </a:lnTo>
                <a:lnTo>
                  <a:pt x="684414" y="2340794"/>
                </a:lnTo>
                <a:lnTo>
                  <a:pt x="720379" y="2325480"/>
                </a:lnTo>
                <a:lnTo>
                  <a:pt x="756031" y="2309342"/>
                </a:lnTo>
                <a:lnTo>
                  <a:pt x="882766" y="2243887"/>
                </a:lnTo>
                <a:lnTo>
                  <a:pt x="1001883" y="2169602"/>
                </a:lnTo>
                <a:lnTo>
                  <a:pt x="1113165" y="2087081"/>
                </a:lnTo>
                <a:lnTo>
                  <a:pt x="1216395" y="1996918"/>
                </a:lnTo>
                <a:lnTo>
                  <a:pt x="1311358" y="1899708"/>
                </a:lnTo>
                <a:lnTo>
                  <a:pt x="1397836" y="1796045"/>
                </a:lnTo>
                <a:lnTo>
                  <a:pt x="1475615" y="1686524"/>
                </a:lnTo>
                <a:lnTo>
                  <a:pt x="1544477" y="1571738"/>
                </a:lnTo>
                <a:lnTo>
                  <a:pt x="1604207" y="1452282"/>
                </a:lnTo>
                <a:lnTo>
                  <a:pt x="1654587" y="1328750"/>
                </a:lnTo>
                <a:lnTo>
                  <a:pt x="1695403" y="1201736"/>
                </a:lnTo>
                <a:lnTo>
                  <a:pt x="1726438" y="1071835"/>
                </a:lnTo>
                <a:lnTo>
                  <a:pt x="1747475" y="939641"/>
                </a:lnTo>
                <a:lnTo>
                  <a:pt x="1758298" y="805749"/>
                </a:lnTo>
                <a:lnTo>
                  <a:pt x="1758692" y="670752"/>
                </a:lnTo>
                <a:lnTo>
                  <a:pt x="1748439" y="535244"/>
                </a:lnTo>
                <a:lnTo>
                  <a:pt x="1727324" y="399821"/>
                </a:lnTo>
                <a:lnTo>
                  <a:pt x="1695131" y="265077"/>
                </a:lnTo>
                <a:lnTo>
                  <a:pt x="1651643" y="131605"/>
                </a:lnTo>
                <a:lnTo>
                  <a:pt x="1596643" y="0"/>
                </a:lnTo>
                <a:close/>
              </a:path>
            </a:pathLst>
          </a:custGeom>
          <a:solidFill>
            <a:srgbClr val="EC7C30"/>
          </a:solidFill>
          <a:ln w="9525">
            <a:noFill/>
            <a:miter lim="800000"/>
            <a:headEnd/>
            <a:tailEnd/>
          </a:ln>
        </p:spPr>
        <p:txBody>
          <a:bodyPr lIns="0" tIns="0" rIns="0" bIns="0">
            <a:prstTxWarp prst="textNoShape">
              <a:avLst/>
            </a:prstTxWarp>
          </a:bodyPr>
          <a:lstStyle/>
          <a:p>
            <a:endParaRPr lang="en-US"/>
          </a:p>
        </p:txBody>
      </p:sp>
      <p:sp>
        <p:nvSpPr>
          <p:cNvPr id="39939" name="object 24"/>
          <p:cNvSpPr>
            <a:spLocks noChangeArrowheads="1"/>
          </p:cNvSpPr>
          <p:nvPr/>
        </p:nvSpPr>
        <p:spPr bwMode="auto">
          <a:xfrm>
            <a:off x="560388" y="2216150"/>
            <a:ext cx="3311525" cy="3475038"/>
          </a:xfrm>
          <a:custGeom>
            <a:avLst/>
            <a:gdLst>
              <a:gd name="T0" fmla="*/ 0 w 3312579"/>
              <a:gd name="T1" fmla="*/ 0 h 3475240"/>
              <a:gd name="T2" fmla="*/ 3312579 w 3312579"/>
              <a:gd name="T3" fmla="*/ 3475240 h 3475240"/>
            </a:gdLst>
            <a:ahLst/>
            <a:cxnLst/>
            <a:rect l="T0" t="T1" r="T2" b="T3"/>
            <a:pathLst>
              <a:path w="3312579" h="3475240">
                <a:moveTo>
                  <a:pt x="3312579" y="1003173"/>
                </a:moveTo>
                <a:lnTo>
                  <a:pt x="3267888" y="914070"/>
                </a:lnTo>
                <a:lnTo>
                  <a:pt x="3218566" y="828316"/>
                </a:lnTo>
                <a:lnTo>
                  <a:pt x="3164805" y="746035"/>
                </a:lnTo>
                <a:lnTo>
                  <a:pt x="3106799" y="667353"/>
                </a:lnTo>
                <a:lnTo>
                  <a:pt x="3044742" y="592395"/>
                </a:lnTo>
                <a:lnTo>
                  <a:pt x="2978826" y="521286"/>
                </a:lnTo>
                <a:lnTo>
                  <a:pt x="2909246" y="454151"/>
                </a:lnTo>
                <a:lnTo>
                  <a:pt x="2836194" y="391116"/>
                </a:lnTo>
                <a:lnTo>
                  <a:pt x="2759865" y="332305"/>
                </a:lnTo>
                <a:lnTo>
                  <a:pt x="2680452" y="277844"/>
                </a:lnTo>
                <a:lnTo>
                  <a:pt x="2598148" y="227857"/>
                </a:lnTo>
                <a:lnTo>
                  <a:pt x="2513146" y="182471"/>
                </a:lnTo>
                <a:lnTo>
                  <a:pt x="2425641" y="141810"/>
                </a:lnTo>
                <a:lnTo>
                  <a:pt x="2335825" y="105999"/>
                </a:lnTo>
                <a:lnTo>
                  <a:pt x="2243891" y="75164"/>
                </a:lnTo>
                <a:lnTo>
                  <a:pt x="2150035" y="49429"/>
                </a:lnTo>
                <a:lnTo>
                  <a:pt x="2054448" y="28920"/>
                </a:lnTo>
                <a:lnTo>
                  <a:pt x="1957325" y="13762"/>
                </a:lnTo>
                <a:lnTo>
                  <a:pt x="1858858" y="4080"/>
                </a:lnTo>
                <a:lnTo>
                  <a:pt x="1759242" y="0"/>
                </a:lnTo>
                <a:lnTo>
                  <a:pt x="1616665" y="3986"/>
                </a:lnTo>
                <a:lnTo>
                  <a:pt x="1477120" y="19234"/>
                </a:lnTo>
                <a:lnTo>
                  <a:pt x="1341060" y="45301"/>
                </a:lnTo>
                <a:lnTo>
                  <a:pt x="1208938" y="81746"/>
                </a:lnTo>
                <a:lnTo>
                  <a:pt x="1081206" y="128127"/>
                </a:lnTo>
                <a:lnTo>
                  <a:pt x="958317" y="184002"/>
                </a:lnTo>
                <a:lnTo>
                  <a:pt x="840725" y="248930"/>
                </a:lnTo>
                <a:lnTo>
                  <a:pt x="728881" y="322470"/>
                </a:lnTo>
                <a:lnTo>
                  <a:pt x="623240" y="404179"/>
                </a:lnTo>
                <a:lnTo>
                  <a:pt x="524252" y="493617"/>
                </a:lnTo>
                <a:lnTo>
                  <a:pt x="432372" y="590341"/>
                </a:lnTo>
                <a:lnTo>
                  <a:pt x="348053" y="693910"/>
                </a:lnTo>
                <a:lnTo>
                  <a:pt x="271746" y="803883"/>
                </a:lnTo>
                <a:lnTo>
                  <a:pt x="203905" y="919818"/>
                </a:lnTo>
                <a:lnTo>
                  <a:pt x="144983" y="1041272"/>
                </a:lnTo>
                <a:lnTo>
                  <a:pt x="95432" y="1167806"/>
                </a:lnTo>
                <a:lnTo>
                  <a:pt x="55705" y="1298977"/>
                </a:lnTo>
                <a:lnTo>
                  <a:pt x="26256" y="1434343"/>
                </a:lnTo>
                <a:lnTo>
                  <a:pt x="7536" y="1573464"/>
                </a:lnTo>
                <a:lnTo>
                  <a:pt x="0" y="1715896"/>
                </a:lnTo>
                <a:lnTo>
                  <a:pt x="3983" y="1858491"/>
                </a:lnTo>
                <a:lnTo>
                  <a:pt x="19229" y="1998051"/>
                </a:lnTo>
                <a:lnTo>
                  <a:pt x="45295" y="2134125"/>
                </a:lnTo>
                <a:lnTo>
                  <a:pt x="81740" y="2266258"/>
                </a:lnTo>
                <a:lnTo>
                  <a:pt x="128122" y="2394000"/>
                </a:lnTo>
                <a:lnTo>
                  <a:pt x="183999" y="2516896"/>
                </a:lnTo>
                <a:lnTo>
                  <a:pt x="248930" y="2634495"/>
                </a:lnTo>
                <a:lnTo>
                  <a:pt x="322472" y="2746344"/>
                </a:lnTo>
                <a:lnTo>
                  <a:pt x="404185" y="2851989"/>
                </a:lnTo>
                <a:lnTo>
                  <a:pt x="493626" y="2950979"/>
                </a:lnTo>
                <a:lnTo>
                  <a:pt x="590354" y="3042861"/>
                </a:lnTo>
                <a:lnTo>
                  <a:pt x="693928" y="3127182"/>
                </a:lnTo>
                <a:lnTo>
                  <a:pt x="803904" y="3203490"/>
                </a:lnTo>
                <a:lnTo>
                  <a:pt x="919843" y="3271331"/>
                </a:lnTo>
                <a:lnTo>
                  <a:pt x="1041301" y="3330254"/>
                </a:lnTo>
                <a:lnTo>
                  <a:pt x="1167838" y="3379805"/>
                </a:lnTo>
                <a:lnTo>
                  <a:pt x="1299011" y="3419531"/>
                </a:lnTo>
                <a:lnTo>
                  <a:pt x="1434380" y="3448981"/>
                </a:lnTo>
                <a:lnTo>
                  <a:pt x="1573501" y="3467702"/>
                </a:lnTo>
                <a:lnTo>
                  <a:pt x="1715935" y="3475240"/>
                </a:lnTo>
                <a:lnTo>
                  <a:pt x="1737652" y="1737614"/>
                </a:lnTo>
                <a:lnTo>
                  <a:pt x="3312579" y="1003173"/>
                </a:lnTo>
                <a:close/>
              </a:path>
            </a:pathLst>
          </a:custGeom>
          <a:solidFill>
            <a:srgbClr val="FFD966"/>
          </a:solidFill>
          <a:ln w="9525">
            <a:noFill/>
            <a:miter lim="800000"/>
            <a:headEnd/>
            <a:tailEnd/>
          </a:ln>
        </p:spPr>
        <p:txBody>
          <a:bodyPr lIns="0" tIns="0" rIns="0" bIns="0">
            <a:prstTxWarp prst="textNoShape">
              <a:avLst/>
            </a:prstTxWarp>
          </a:bodyPr>
          <a:lstStyle/>
          <a:p>
            <a:endParaRPr lang="en-US"/>
          </a:p>
        </p:txBody>
      </p:sp>
      <p:sp>
        <p:nvSpPr>
          <p:cNvPr id="39940" name="object 15"/>
          <p:cNvSpPr>
            <a:spLocks noChangeArrowheads="1"/>
          </p:cNvSpPr>
          <p:nvPr/>
        </p:nvSpPr>
        <p:spPr bwMode="auto">
          <a:xfrm>
            <a:off x="4937125" y="2565400"/>
            <a:ext cx="1506538" cy="492125"/>
          </a:xfrm>
          <a:custGeom>
            <a:avLst/>
            <a:gdLst>
              <a:gd name="T0" fmla="*/ 0 w 1505965"/>
              <a:gd name="T1" fmla="*/ 0 h 492848"/>
              <a:gd name="T2" fmla="*/ 1505965 w 1505965"/>
              <a:gd name="T3" fmla="*/ 492848 h 492848"/>
            </a:gdLst>
            <a:ahLst/>
            <a:cxnLst/>
            <a:rect l="T0" t="T1" r="T2" b="T3"/>
            <a:pathLst>
              <a:path w="1505965" h="492848">
                <a:moveTo>
                  <a:pt x="0" y="492848"/>
                </a:moveTo>
                <a:lnTo>
                  <a:pt x="1505965" y="492848"/>
                </a:lnTo>
                <a:lnTo>
                  <a:pt x="1505965" y="0"/>
                </a:lnTo>
                <a:lnTo>
                  <a:pt x="0" y="0"/>
                </a:lnTo>
                <a:lnTo>
                  <a:pt x="0" y="492848"/>
                </a:lnTo>
                <a:close/>
              </a:path>
            </a:pathLst>
          </a:custGeom>
          <a:solidFill>
            <a:srgbClr val="BEBEBE"/>
          </a:solidFill>
          <a:ln w="9525">
            <a:noFill/>
            <a:miter lim="800000"/>
            <a:headEnd/>
            <a:tailEnd/>
          </a:ln>
        </p:spPr>
        <p:txBody>
          <a:bodyPr lIns="0" tIns="0" rIns="0" bIns="0">
            <a:prstTxWarp prst="textNoShape">
              <a:avLst/>
            </a:prstTxWarp>
          </a:bodyPr>
          <a:lstStyle/>
          <a:p>
            <a:endParaRPr lang="en-US"/>
          </a:p>
        </p:txBody>
      </p:sp>
      <p:sp>
        <p:nvSpPr>
          <p:cNvPr id="39941" name="object 16"/>
          <p:cNvSpPr>
            <a:spLocks noChangeArrowheads="1"/>
          </p:cNvSpPr>
          <p:nvPr/>
        </p:nvSpPr>
        <p:spPr bwMode="auto">
          <a:xfrm>
            <a:off x="6443663" y="2565400"/>
            <a:ext cx="2305050" cy="492125"/>
          </a:xfrm>
          <a:custGeom>
            <a:avLst/>
            <a:gdLst>
              <a:gd name="T0" fmla="*/ 0 w 2304669"/>
              <a:gd name="T1" fmla="*/ 0 h 492848"/>
              <a:gd name="T2" fmla="*/ 2304669 w 2304669"/>
              <a:gd name="T3" fmla="*/ 492848 h 492848"/>
            </a:gdLst>
            <a:ahLst/>
            <a:cxnLst/>
            <a:rect l="T0" t="T1" r="T2" b="T3"/>
            <a:pathLst>
              <a:path w="2304669" h="492848">
                <a:moveTo>
                  <a:pt x="0" y="492848"/>
                </a:moveTo>
                <a:lnTo>
                  <a:pt x="2304669" y="492848"/>
                </a:lnTo>
                <a:lnTo>
                  <a:pt x="2304669" y="0"/>
                </a:lnTo>
                <a:lnTo>
                  <a:pt x="0" y="0"/>
                </a:lnTo>
                <a:lnTo>
                  <a:pt x="0" y="492848"/>
                </a:lnTo>
                <a:close/>
              </a:path>
            </a:pathLst>
          </a:custGeom>
          <a:solidFill>
            <a:srgbClr val="BEBEBE"/>
          </a:solidFill>
          <a:ln w="9525">
            <a:noFill/>
            <a:miter lim="800000"/>
            <a:headEnd/>
            <a:tailEnd/>
          </a:ln>
        </p:spPr>
        <p:txBody>
          <a:bodyPr lIns="0" tIns="0" rIns="0" bIns="0">
            <a:prstTxWarp prst="textNoShape">
              <a:avLst/>
            </a:prstTxWarp>
          </a:bodyPr>
          <a:lstStyle/>
          <a:p>
            <a:endParaRPr lang="en-US"/>
          </a:p>
        </p:txBody>
      </p:sp>
      <p:sp>
        <p:nvSpPr>
          <p:cNvPr id="39942" name="object 17"/>
          <p:cNvSpPr>
            <a:spLocks noChangeArrowheads="1"/>
          </p:cNvSpPr>
          <p:nvPr/>
        </p:nvSpPr>
        <p:spPr bwMode="auto">
          <a:xfrm>
            <a:off x="4937125" y="3057525"/>
            <a:ext cx="1506538" cy="1093788"/>
          </a:xfrm>
          <a:custGeom>
            <a:avLst/>
            <a:gdLst>
              <a:gd name="T0" fmla="*/ 0 w 1505965"/>
              <a:gd name="T1" fmla="*/ 0 h 1093724"/>
              <a:gd name="T2" fmla="*/ 1505965 w 1505965"/>
              <a:gd name="T3" fmla="*/ 1093724 h 1093724"/>
            </a:gdLst>
            <a:ahLst/>
            <a:cxnLst/>
            <a:rect l="T0" t="T1" r="T2" b="T3"/>
            <a:pathLst>
              <a:path w="1505965" h="1093724">
                <a:moveTo>
                  <a:pt x="0" y="1093724"/>
                </a:moveTo>
                <a:lnTo>
                  <a:pt x="1505965" y="1093724"/>
                </a:lnTo>
                <a:lnTo>
                  <a:pt x="1505965" y="0"/>
                </a:lnTo>
                <a:lnTo>
                  <a:pt x="0" y="0"/>
                </a:lnTo>
                <a:lnTo>
                  <a:pt x="0" y="1093724"/>
                </a:lnTo>
                <a:close/>
              </a:path>
            </a:pathLst>
          </a:custGeom>
          <a:solidFill>
            <a:srgbClr val="A9D18E"/>
          </a:solidFill>
          <a:ln w="9525">
            <a:noFill/>
            <a:miter lim="800000"/>
            <a:headEnd/>
            <a:tailEnd/>
          </a:ln>
        </p:spPr>
        <p:txBody>
          <a:bodyPr lIns="0" tIns="0" rIns="0" bIns="0">
            <a:prstTxWarp prst="textNoShape">
              <a:avLst/>
            </a:prstTxWarp>
          </a:bodyPr>
          <a:lstStyle/>
          <a:p>
            <a:endParaRPr lang="en-US"/>
          </a:p>
        </p:txBody>
      </p:sp>
      <p:sp>
        <p:nvSpPr>
          <p:cNvPr id="39943" name="object 18"/>
          <p:cNvSpPr>
            <a:spLocks noChangeArrowheads="1"/>
          </p:cNvSpPr>
          <p:nvPr/>
        </p:nvSpPr>
        <p:spPr bwMode="auto">
          <a:xfrm>
            <a:off x="6443663" y="3057525"/>
            <a:ext cx="2305050" cy="1093788"/>
          </a:xfrm>
          <a:custGeom>
            <a:avLst/>
            <a:gdLst>
              <a:gd name="T0" fmla="*/ 0 w 2304669"/>
              <a:gd name="T1" fmla="*/ 0 h 1093724"/>
              <a:gd name="T2" fmla="*/ 2304669 w 2304669"/>
              <a:gd name="T3" fmla="*/ 1093724 h 1093724"/>
            </a:gdLst>
            <a:ahLst/>
            <a:cxnLst/>
            <a:rect l="T0" t="T1" r="T2" b="T3"/>
            <a:pathLst>
              <a:path w="2304669" h="1093724">
                <a:moveTo>
                  <a:pt x="0" y="1093724"/>
                </a:moveTo>
                <a:lnTo>
                  <a:pt x="2304669" y="1093724"/>
                </a:lnTo>
                <a:lnTo>
                  <a:pt x="2304669" y="0"/>
                </a:lnTo>
                <a:lnTo>
                  <a:pt x="0" y="0"/>
                </a:lnTo>
                <a:lnTo>
                  <a:pt x="0" y="1093724"/>
                </a:lnTo>
                <a:close/>
              </a:path>
            </a:pathLst>
          </a:custGeom>
          <a:solidFill>
            <a:srgbClr val="D2DEEE"/>
          </a:solidFill>
          <a:ln w="9525">
            <a:noFill/>
            <a:miter lim="800000"/>
            <a:headEnd/>
            <a:tailEnd/>
          </a:ln>
        </p:spPr>
        <p:txBody>
          <a:bodyPr lIns="0" tIns="0" rIns="0" bIns="0">
            <a:prstTxWarp prst="textNoShape">
              <a:avLst/>
            </a:prstTxWarp>
          </a:bodyPr>
          <a:lstStyle/>
          <a:p>
            <a:endParaRPr lang="en-US"/>
          </a:p>
        </p:txBody>
      </p:sp>
      <p:sp>
        <p:nvSpPr>
          <p:cNvPr id="39944" name="object 19"/>
          <p:cNvSpPr>
            <a:spLocks noChangeArrowheads="1"/>
          </p:cNvSpPr>
          <p:nvPr/>
        </p:nvSpPr>
        <p:spPr bwMode="auto">
          <a:xfrm>
            <a:off x="4937125" y="4151313"/>
            <a:ext cx="1506538" cy="769937"/>
          </a:xfrm>
          <a:custGeom>
            <a:avLst/>
            <a:gdLst>
              <a:gd name="T0" fmla="*/ 0 w 1505965"/>
              <a:gd name="T1" fmla="*/ 0 h 769658"/>
              <a:gd name="T2" fmla="*/ 1505965 w 1505965"/>
              <a:gd name="T3" fmla="*/ 769658 h 769658"/>
            </a:gdLst>
            <a:ahLst/>
            <a:cxnLst/>
            <a:rect l="T0" t="T1" r="T2" b="T3"/>
            <a:pathLst>
              <a:path w="1505965" h="769658">
                <a:moveTo>
                  <a:pt x="0" y="769658"/>
                </a:moveTo>
                <a:lnTo>
                  <a:pt x="1505965" y="769658"/>
                </a:lnTo>
                <a:lnTo>
                  <a:pt x="1505965" y="0"/>
                </a:lnTo>
                <a:lnTo>
                  <a:pt x="0" y="0"/>
                </a:lnTo>
                <a:lnTo>
                  <a:pt x="0" y="769658"/>
                </a:lnTo>
                <a:close/>
              </a:path>
            </a:pathLst>
          </a:custGeom>
          <a:solidFill>
            <a:srgbClr val="8FAADC"/>
          </a:solidFill>
          <a:ln w="9525">
            <a:noFill/>
            <a:miter lim="800000"/>
            <a:headEnd/>
            <a:tailEnd/>
          </a:ln>
        </p:spPr>
        <p:txBody>
          <a:bodyPr lIns="0" tIns="0" rIns="0" bIns="0">
            <a:prstTxWarp prst="textNoShape">
              <a:avLst/>
            </a:prstTxWarp>
          </a:bodyPr>
          <a:lstStyle/>
          <a:p>
            <a:endParaRPr lang="en-US"/>
          </a:p>
        </p:txBody>
      </p:sp>
      <p:sp>
        <p:nvSpPr>
          <p:cNvPr id="39945" name="object 20"/>
          <p:cNvSpPr>
            <a:spLocks noChangeArrowheads="1"/>
          </p:cNvSpPr>
          <p:nvPr/>
        </p:nvSpPr>
        <p:spPr bwMode="auto">
          <a:xfrm>
            <a:off x="6443663" y="4151313"/>
            <a:ext cx="2305050" cy="769937"/>
          </a:xfrm>
          <a:custGeom>
            <a:avLst/>
            <a:gdLst>
              <a:gd name="T0" fmla="*/ 0 w 2304669"/>
              <a:gd name="T1" fmla="*/ 0 h 769658"/>
              <a:gd name="T2" fmla="*/ 2304669 w 2304669"/>
              <a:gd name="T3" fmla="*/ 769658 h 769658"/>
            </a:gdLst>
            <a:ahLst/>
            <a:cxnLst/>
            <a:rect l="T0" t="T1" r="T2" b="T3"/>
            <a:pathLst>
              <a:path w="2304669" h="769658">
                <a:moveTo>
                  <a:pt x="0" y="769658"/>
                </a:moveTo>
                <a:lnTo>
                  <a:pt x="2304669" y="769658"/>
                </a:lnTo>
                <a:lnTo>
                  <a:pt x="2304669" y="0"/>
                </a:lnTo>
                <a:lnTo>
                  <a:pt x="0" y="0"/>
                </a:lnTo>
                <a:lnTo>
                  <a:pt x="0" y="769658"/>
                </a:lnTo>
                <a:close/>
              </a:path>
            </a:pathLst>
          </a:custGeom>
          <a:solidFill>
            <a:srgbClr val="EAEEF7"/>
          </a:solidFill>
          <a:ln w="9525">
            <a:noFill/>
            <a:miter lim="800000"/>
            <a:headEnd/>
            <a:tailEnd/>
          </a:ln>
        </p:spPr>
        <p:txBody>
          <a:bodyPr lIns="0" tIns="0" rIns="0" bIns="0">
            <a:prstTxWarp prst="textNoShape">
              <a:avLst/>
            </a:prstTxWarp>
          </a:bodyPr>
          <a:lstStyle/>
          <a:p>
            <a:endParaRPr lang="en-US"/>
          </a:p>
        </p:txBody>
      </p:sp>
      <p:sp>
        <p:nvSpPr>
          <p:cNvPr id="39946" name="object 21"/>
          <p:cNvSpPr>
            <a:spLocks noChangeArrowheads="1"/>
          </p:cNvSpPr>
          <p:nvPr/>
        </p:nvSpPr>
        <p:spPr bwMode="auto">
          <a:xfrm>
            <a:off x="4930775" y="3057525"/>
            <a:ext cx="3824288" cy="0"/>
          </a:xfrm>
          <a:custGeom>
            <a:avLst/>
            <a:gdLst>
              <a:gd name="T0" fmla="*/ 0 w 3823462"/>
              <a:gd name="T1" fmla="*/ 3823462 w 3823462"/>
            </a:gdLst>
            <a:ahLst/>
            <a:cxnLst/>
            <a:rect l="T0" t="0" r="T1" b="0"/>
            <a:pathLst>
              <a:path w="3823462">
                <a:moveTo>
                  <a:pt x="0" y="0"/>
                </a:moveTo>
                <a:lnTo>
                  <a:pt x="3823462" y="0"/>
                </a:lnTo>
              </a:path>
            </a:pathLst>
          </a:custGeom>
          <a:noFill/>
          <a:ln w="38100">
            <a:solidFill>
              <a:srgbClr val="FFFFFF"/>
            </a:solidFill>
            <a:miter lim="800000"/>
            <a:headEnd/>
            <a:tailEnd/>
          </a:ln>
        </p:spPr>
        <p:txBody>
          <a:bodyPr lIns="0" tIns="0" rIns="0" bIns="0">
            <a:prstTxWarp prst="textNoShape">
              <a:avLst/>
            </a:prstTxWarp>
          </a:bodyPr>
          <a:lstStyle/>
          <a:p>
            <a:endParaRPr lang="en-US"/>
          </a:p>
        </p:txBody>
      </p:sp>
      <p:sp>
        <p:nvSpPr>
          <p:cNvPr id="39947" name="object 14"/>
          <p:cNvSpPr txBox="1">
            <a:spLocks noChangeArrowheads="1"/>
          </p:cNvSpPr>
          <p:nvPr/>
        </p:nvSpPr>
        <p:spPr bwMode="auto">
          <a:xfrm>
            <a:off x="0" y="152400"/>
            <a:ext cx="9144000" cy="914400"/>
          </a:xfrm>
          <a:prstGeom prst="rect">
            <a:avLst/>
          </a:prstGeom>
          <a:noFill/>
          <a:ln w="9525">
            <a:noFill/>
            <a:miter lim="800000"/>
            <a:headEnd/>
            <a:tailEnd/>
          </a:ln>
        </p:spPr>
        <p:txBody>
          <a:bodyPr lIns="0" tIns="0" rIns="0" bIns="0">
            <a:prstTxWarp prst="textNoShape">
              <a:avLst/>
            </a:prstTxWarp>
          </a:bodyPr>
          <a:lstStyle/>
          <a:p>
            <a:pPr marL="12700">
              <a:lnSpc>
                <a:spcPts val="4588"/>
              </a:lnSpc>
              <a:spcBef>
                <a:spcPts val="225"/>
              </a:spcBef>
            </a:pPr>
            <a:r>
              <a:rPr lang="en-US" sz="5400" b="1" baseline="3000">
                <a:solidFill>
                  <a:srgbClr val="071276"/>
                </a:solidFill>
                <a:latin typeface="Calibri" pitchFamily="-105" charset="0"/>
                <a:ea typeface="Calibri" pitchFamily="-105" charset="0"/>
                <a:cs typeface="Calibri" pitchFamily="-105" charset="0"/>
              </a:rPr>
              <a:t>MS</a:t>
            </a:r>
            <a:r>
              <a:rPr lang="et-EE" sz="5400" b="1" baseline="3000">
                <a:solidFill>
                  <a:srgbClr val="071276"/>
                </a:solidFill>
                <a:latin typeface="Calibri" pitchFamily="-105" charset="0"/>
                <a:ea typeface="Calibri" pitchFamily="-105" charset="0"/>
                <a:cs typeface="Calibri" pitchFamily="-105" charset="0"/>
              </a:rPr>
              <a:t> planning to support multi-funded strategies</a:t>
            </a:r>
            <a:endParaRPr lang="en-US" sz="5400">
              <a:latin typeface="Calibri" pitchFamily="-105" charset="0"/>
              <a:ea typeface="Calibri" pitchFamily="-105" charset="0"/>
              <a:cs typeface="Calibri" pitchFamily="-105" charset="0"/>
            </a:endParaRPr>
          </a:p>
        </p:txBody>
      </p:sp>
      <p:sp>
        <p:nvSpPr>
          <p:cNvPr id="39948" name="object 12"/>
          <p:cNvSpPr txBox="1">
            <a:spLocks noChangeArrowheads="1"/>
          </p:cNvSpPr>
          <p:nvPr/>
        </p:nvSpPr>
        <p:spPr bwMode="auto">
          <a:xfrm>
            <a:off x="708025" y="1050925"/>
            <a:ext cx="1768475" cy="585788"/>
          </a:xfrm>
          <a:prstGeom prst="rect">
            <a:avLst/>
          </a:prstGeom>
          <a:noFill/>
          <a:ln w="9525">
            <a:noFill/>
            <a:miter lim="800000"/>
            <a:headEnd/>
            <a:tailEnd/>
          </a:ln>
        </p:spPr>
        <p:txBody>
          <a:bodyPr lIns="0" tIns="0" rIns="0" bIns="0">
            <a:prstTxWarp prst="textNoShape">
              <a:avLst/>
            </a:prstTxWarp>
          </a:bodyPr>
          <a:lstStyle/>
          <a:p>
            <a:pPr marL="12700">
              <a:lnSpc>
                <a:spcPts val="4588"/>
              </a:lnSpc>
              <a:spcBef>
                <a:spcPts val="225"/>
              </a:spcBef>
            </a:pPr>
            <a:endParaRPr lang="en-US" sz="4400">
              <a:latin typeface="Calibri" pitchFamily="-105" charset="0"/>
              <a:ea typeface="Calibri" pitchFamily="-105" charset="0"/>
              <a:cs typeface="Calibri" pitchFamily="-105" charset="0"/>
            </a:endParaRPr>
          </a:p>
        </p:txBody>
      </p:sp>
      <p:sp>
        <p:nvSpPr>
          <p:cNvPr id="39949" name="object 10"/>
          <p:cNvSpPr txBox="1">
            <a:spLocks noChangeArrowheads="1"/>
          </p:cNvSpPr>
          <p:nvPr/>
        </p:nvSpPr>
        <p:spPr bwMode="auto">
          <a:xfrm>
            <a:off x="1120775" y="3054350"/>
            <a:ext cx="725488" cy="528638"/>
          </a:xfrm>
          <a:prstGeom prst="rect">
            <a:avLst/>
          </a:prstGeom>
          <a:noFill/>
          <a:ln w="9525">
            <a:noFill/>
            <a:miter lim="800000"/>
            <a:headEnd/>
            <a:tailEnd/>
          </a:ln>
        </p:spPr>
        <p:txBody>
          <a:bodyPr lIns="0" tIns="0" rIns="0" bIns="0">
            <a:prstTxWarp prst="textNoShape">
              <a:avLst/>
            </a:prstTxWarp>
          </a:bodyPr>
          <a:lstStyle/>
          <a:p>
            <a:pPr marL="123825" algn="ctr">
              <a:lnSpc>
                <a:spcPts val="1938"/>
              </a:lnSpc>
              <a:spcBef>
                <a:spcPts val="100"/>
              </a:spcBef>
            </a:pPr>
            <a:r>
              <a:rPr lang="en-US" sz="2700" b="1" baseline="3000">
                <a:solidFill>
                  <a:srgbClr val="001F5F"/>
                </a:solidFill>
                <a:latin typeface="Calibri" pitchFamily="-105" charset="0"/>
                <a:ea typeface="Calibri" pitchFamily="-105" charset="0"/>
                <a:cs typeface="Calibri" pitchFamily="-105" charset="0"/>
              </a:rPr>
              <a:t>YES:</a:t>
            </a:r>
            <a:endParaRPr lang="en-US">
              <a:latin typeface="Calibri" pitchFamily="-105" charset="0"/>
              <a:ea typeface="Calibri" pitchFamily="-105" charset="0"/>
              <a:cs typeface="Calibri" pitchFamily="-105" charset="0"/>
            </a:endParaRPr>
          </a:p>
          <a:p>
            <a:pPr marL="123825" algn="ctr">
              <a:lnSpc>
                <a:spcPts val="2163"/>
              </a:lnSpc>
              <a:spcBef>
                <a:spcPts val="13"/>
              </a:spcBef>
            </a:pPr>
            <a:r>
              <a:rPr lang="en-US" sz="2700" b="1" baseline="2000">
                <a:solidFill>
                  <a:srgbClr val="001F5F"/>
                </a:solidFill>
                <a:latin typeface="Calibri" pitchFamily="-105" charset="0"/>
                <a:ea typeface="Calibri" pitchFamily="-105" charset="0"/>
                <a:cs typeface="Calibri" pitchFamily="-105" charset="0"/>
              </a:rPr>
              <a:t>19 MSs</a:t>
            </a:r>
            <a:endParaRPr lang="en-US">
              <a:latin typeface="Calibri" pitchFamily="-105" charset="0"/>
              <a:ea typeface="Calibri" pitchFamily="-105" charset="0"/>
              <a:cs typeface="Calibri" pitchFamily="-105" charset="0"/>
            </a:endParaRPr>
          </a:p>
        </p:txBody>
      </p:sp>
      <p:sp>
        <p:nvSpPr>
          <p:cNvPr id="39950" name="object 9"/>
          <p:cNvSpPr txBox="1">
            <a:spLocks noChangeArrowheads="1"/>
          </p:cNvSpPr>
          <p:nvPr/>
        </p:nvSpPr>
        <p:spPr bwMode="auto">
          <a:xfrm>
            <a:off x="2979738" y="4265613"/>
            <a:ext cx="609600" cy="528637"/>
          </a:xfrm>
          <a:prstGeom prst="rect">
            <a:avLst/>
          </a:prstGeom>
          <a:noFill/>
          <a:ln w="9525">
            <a:noFill/>
            <a:miter lim="800000"/>
            <a:headEnd/>
            <a:tailEnd/>
          </a:ln>
        </p:spPr>
        <p:txBody>
          <a:bodyPr lIns="0" tIns="0" rIns="0" bIns="0">
            <a:prstTxWarp prst="textNoShape">
              <a:avLst/>
            </a:prstTxWarp>
          </a:bodyPr>
          <a:lstStyle/>
          <a:p>
            <a:pPr marL="80963" algn="ctr">
              <a:lnSpc>
                <a:spcPts val="1938"/>
              </a:lnSpc>
              <a:spcBef>
                <a:spcPts val="100"/>
              </a:spcBef>
            </a:pPr>
            <a:r>
              <a:rPr lang="en-US" sz="2700" b="1" baseline="3000">
                <a:solidFill>
                  <a:srgbClr val="001F5F"/>
                </a:solidFill>
                <a:latin typeface="Calibri" pitchFamily="-105" charset="0"/>
                <a:ea typeface="Calibri" pitchFamily="-105" charset="0"/>
                <a:cs typeface="Calibri" pitchFamily="-105" charset="0"/>
              </a:rPr>
              <a:t>NO:</a:t>
            </a:r>
            <a:endParaRPr lang="en-US">
              <a:latin typeface="Calibri" pitchFamily="-105" charset="0"/>
              <a:ea typeface="Calibri" pitchFamily="-105" charset="0"/>
              <a:cs typeface="Calibri" pitchFamily="-105" charset="0"/>
            </a:endParaRPr>
          </a:p>
          <a:p>
            <a:pPr marL="80963" algn="ctr">
              <a:lnSpc>
                <a:spcPts val="2163"/>
              </a:lnSpc>
              <a:spcBef>
                <a:spcPts val="13"/>
              </a:spcBef>
            </a:pPr>
            <a:r>
              <a:rPr lang="en-US" sz="2700" b="1" baseline="2000">
                <a:solidFill>
                  <a:srgbClr val="001F5F"/>
                </a:solidFill>
                <a:latin typeface="Calibri" pitchFamily="-105" charset="0"/>
                <a:ea typeface="Calibri" pitchFamily="-105" charset="0"/>
                <a:cs typeface="Calibri" pitchFamily="-105" charset="0"/>
              </a:rPr>
              <a:t>9 MSs</a:t>
            </a:r>
            <a:endParaRPr lang="en-US">
              <a:latin typeface="Calibri" pitchFamily="-105" charset="0"/>
              <a:ea typeface="Calibri" pitchFamily="-105" charset="0"/>
              <a:cs typeface="Calibri" pitchFamily="-105" charset="0"/>
            </a:endParaRPr>
          </a:p>
        </p:txBody>
      </p:sp>
      <p:sp>
        <p:nvSpPr>
          <p:cNvPr id="8" name="object 8"/>
          <p:cNvSpPr txBox="1"/>
          <p:nvPr/>
        </p:nvSpPr>
        <p:spPr>
          <a:xfrm>
            <a:off x="212725" y="6308725"/>
            <a:ext cx="4967288" cy="165100"/>
          </a:xfrm>
          <a:prstGeom prst="rect">
            <a:avLst/>
          </a:prstGeom>
        </p:spPr>
        <p:txBody>
          <a:bodyPr lIns="0" tIns="0" rIns="0" bIns="0"/>
          <a:lstStyle/>
          <a:p>
            <a:pPr marL="12700">
              <a:lnSpc>
                <a:spcPts val="1225"/>
              </a:lnSpc>
              <a:spcBef>
                <a:spcPts val="61"/>
              </a:spcBef>
              <a:defRPr/>
            </a:pPr>
            <a:r>
              <a:rPr sz="1650" i="1" spc="4" baseline="2482" dirty="0">
                <a:solidFill>
                  <a:srgbClr val="001F5F"/>
                </a:solidFill>
                <a:latin typeface="Calibri"/>
                <a:cs typeface="Calibri"/>
              </a:rPr>
              <a:t>S</a:t>
            </a:r>
            <a:r>
              <a:rPr sz="1650" i="1" baseline="2482" dirty="0">
                <a:solidFill>
                  <a:srgbClr val="001F5F"/>
                </a:solidFill>
                <a:latin typeface="Calibri"/>
                <a:cs typeface="Calibri"/>
              </a:rPr>
              <a:t>o</a:t>
            </a:r>
            <a:r>
              <a:rPr sz="1650" i="1" spc="-4" baseline="2482" dirty="0">
                <a:solidFill>
                  <a:srgbClr val="001F5F"/>
                </a:solidFill>
                <a:latin typeface="Calibri"/>
                <a:cs typeface="Calibri"/>
              </a:rPr>
              <a:t>u</a:t>
            </a:r>
            <a:r>
              <a:rPr sz="1650" i="1" spc="4" baseline="2482" dirty="0">
                <a:solidFill>
                  <a:srgbClr val="001F5F"/>
                </a:solidFill>
                <a:latin typeface="Calibri"/>
                <a:cs typeface="Calibri"/>
              </a:rPr>
              <a:t>r</a:t>
            </a:r>
            <a:r>
              <a:rPr sz="1650" i="1" baseline="2482" dirty="0">
                <a:solidFill>
                  <a:srgbClr val="001F5F"/>
                </a:solidFill>
                <a:latin typeface="Calibri"/>
                <a:cs typeface="Calibri"/>
              </a:rPr>
              <a:t>ce:</a:t>
            </a:r>
            <a:r>
              <a:rPr sz="1650" i="1" spc="-4" baseline="2482" dirty="0">
                <a:solidFill>
                  <a:srgbClr val="001F5F"/>
                </a:solidFill>
                <a:latin typeface="Calibri"/>
                <a:cs typeface="Calibri"/>
              </a:rPr>
              <a:t> </a:t>
            </a:r>
            <a:r>
              <a:rPr sz="1650" i="1" baseline="2482" dirty="0">
                <a:solidFill>
                  <a:srgbClr val="001F5F"/>
                </a:solidFill>
                <a:latin typeface="Calibri"/>
                <a:cs typeface="Calibri"/>
              </a:rPr>
              <a:t>ENRD</a:t>
            </a:r>
            <a:r>
              <a:rPr sz="1650" i="1" spc="-4" baseline="2482" dirty="0">
                <a:solidFill>
                  <a:srgbClr val="001F5F"/>
                </a:solidFill>
                <a:latin typeface="Calibri"/>
                <a:cs typeface="Calibri"/>
              </a:rPr>
              <a:t> </a:t>
            </a:r>
            <a:r>
              <a:rPr sz="1650" i="1" baseline="2482" dirty="0">
                <a:solidFill>
                  <a:srgbClr val="001F5F"/>
                </a:solidFill>
                <a:latin typeface="Calibri"/>
                <a:cs typeface="Calibri"/>
              </a:rPr>
              <a:t>CP - </a:t>
            </a:r>
            <a:r>
              <a:rPr sz="1650" i="1" spc="4" baseline="2482" dirty="0">
                <a:solidFill>
                  <a:srgbClr val="001F5F"/>
                </a:solidFill>
                <a:latin typeface="Calibri"/>
                <a:cs typeface="Calibri"/>
              </a:rPr>
              <a:t>S</a:t>
            </a:r>
            <a:r>
              <a:rPr sz="1650" i="1" baseline="2482" dirty="0">
                <a:solidFill>
                  <a:srgbClr val="001F5F"/>
                </a:solidFill>
                <a:latin typeface="Calibri"/>
                <a:cs typeface="Calibri"/>
              </a:rPr>
              <a:t>creeni</a:t>
            </a:r>
            <a:r>
              <a:rPr sz="1650" i="1" spc="-4" baseline="2482" dirty="0">
                <a:solidFill>
                  <a:srgbClr val="001F5F"/>
                </a:solidFill>
                <a:latin typeface="Calibri"/>
                <a:cs typeface="Calibri"/>
              </a:rPr>
              <a:t>n</a:t>
            </a:r>
            <a:r>
              <a:rPr sz="1650" i="1" baseline="2482" dirty="0">
                <a:solidFill>
                  <a:srgbClr val="001F5F"/>
                </a:solidFill>
                <a:latin typeface="Calibri"/>
                <a:cs typeface="Calibri"/>
              </a:rPr>
              <a:t>g</a:t>
            </a:r>
            <a:r>
              <a:rPr sz="1650" i="1" spc="-24" baseline="2482" dirty="0">
                <a:solidFill>
                  <a:srgbClr val="001F5F"/>
                </a:solidFill>
                <a:latin typeface="Calibri"/>
                <a:cs typeface="Calibri"/>
              </a:rPr>
              <a:t> </a:t>
            </a:r>
            <a:r>
              <a:rPr sz="1650" i="1" baseline="2482" dirty="0">
                <a:solidFill>
                  <a:srgbClr val="001F5F"/>
                </a:solidFill>
                <a:latin typeface="Calibri"/>
                <a:cs typeface="Calibri"/>
              </a:rPr>
              <a:t>of 28</a:t>
            </a:r>
            <a:r>
              <a:rPr sz="1650" i="1" spc="-4" baseline="2482" dirty="0">
                <a:solidFill>
                  <a:srgbClr val="001F5F"/>
                </a:solidFill>
                <a:latin typeface="Calibri"/>
                <a:cs typeface="Calibri"/>
              </a:rPr>
              <a:t> app</a:t>
            </a:r>
            <a:r>
              <a:rPr sz="1650" i="1" spc="4" baseline="2482" dirty="0">
                <a:solidFill>
                  <a:srgbClr val="001F5F"/>
                </a:solidFill>
                <a:latin typeface="Calibri"/>
                <a:cs typeface="Calibri"/>
              </a:rPr>
              <a:t>r</a:t>
            </a:r>
            <a:r>
              <a:rPr sz="1650" i="1" baseline="2482" dirty="0">
                <a:solidFill>
                  <a:srgbClr val="001F5F"/>
                </a:solidFill>
                <a:latin typeface="Calibri"/>
                <a:cs typeface="Calibri"/>
              </a:rPr>
              <a:t>oved</a:t>
            </a:r>
            <a:r>
              <a:rPr sz="1650" i="1" spc="-25" baseline="2482" dirty="0">
                <a:solidFill>
                  <a:srgbClr val="001F5F"/>
                </a:solidFill>
                <a:latin typeface="Calibri"/>
                <a:cs typeface="Calibri"/>
              </a:rPr>
              <a:t> </a:t>
            </a:r>
            <a:r>
              <a:rPr sz="1650" i="1" spc="4" baseline="2482" dirty="0">
                <a:solidFill>
                  <a:srgbClr val="001F5F"/>
                </a:solidFill>
                <a:latin typeface="Calibri"/>
                <a:cs typeface="Calibri"/>
              </a:rPr>
              <a:t>P</a:t>
            </a:r>
            <a:r>
              <a:rPr sz="1650" i="1" spc="-4" baseline="2482" dirty="0">
                <a:solidFill>
                  <a:srgbClr val="001F5F"/>
                </a:solidFill>
                <a:latin typeface="Calibri"/>
                <a:cs typeface="Calibri"/>
              </a:rPr>
              <a:t>a</a:t>
            </a:r>
            <a:r>
              <a:rPr sz="1650" i="1" spc="4" baseline="2482" dirty="0">
                <a:solidFill>
                  <a:srgbClr val="001F5F"/>
                </a:solidFill>
                <a:latin typeface="Calibri"/>
                <a:cs typeface="Calibri"/>
              </a:rPr>
              <a:t>r</a:t>
            </a:r>
            <a:r>
              <a:rPr sz="1650" i="1" baseline="2482" dirty="0">
                <a:solidFill>
                  <a:srgbClr val="001F5F"/>
                </a:solidFill>
                <a:latin typeface="Calibri"/>
                <a:cs typeface="Calibri"/>
              </a:rPr>
              <a:t>tne</a:t>
            </a:r>
            <a:r>
              <a:rPr sz="1650" i="1" spc="-4" baseline="2482" dirty="0">
                <a:solidFill>
                  <a:srgbClr val="001F5F"/>
                </a:solidFill>
                <a:latin typeface="Calibri"/>
                <a:cs typeface="Calibri"/>
              </a:rPr>
              <a:t>r</a:t>
            </a:r>
            <a:r>
              <a:rPr sz="1650" i="1" baseline="2482" dirty="0">
                <a:solidFill>
                  <a:srgbClr val="001F5F"/>
                </a:solidFill>
                <a:latin typeface="Calibri"/>
                <a:cs typeface="Calibri"/>
              </a:rPr>
              <a:t>sh</a:t>
            </a:r>
            <a:r>
              <a:rPr sz="1650" i="1" spc="-14" baseline="2482" dirty="0">
                <a:solidFill>
                  <a:srgbClr val="001F5F"/>
                </a:solidFill>
                <a:latin typeface="Calibri"/>
                <a:cs typeface="Calibri"/>
              </a:rPr>
              <a:t>i</a:t>
            </a:r>
            <a:r>
              <a:rPr sz="1650" i="1" baseline="2482" dirty="0">
                <a:solidFill>
                  <a:srgbClr val="001F5F"/>
                </a:solidFill>
                <a:latin typeface="Calibri"/>
                <a:cs typeface="Calibri"/>
              </a:rPr>
              <a:t>p</a:t>
            </a:r>
            <a:r>
              <a:rPr sz="1650" i="1" spc="-34" baseline="2482" dirty="0">
                <a:solidFill>
                  <a:srgbClr val="001F5F"/>
                </a:solidFill>
                <a:latin typeface="Calibri"/>
                <a:cs typeface="Calibri"/>
              </a:rPr>
              <a:t> </a:t>
            </a:r>
            <a:r>
              <a:rPr sz="1650" i="1" baseline="2482" dirty="0">
                <a:solidFill>
                  <a:srgbClr val="001F5F"/>
                </a:solidFill>
                <a:latin typeface="Calibri"/>
                <a:cs typeface="Calibri"/>
              </a:rPr>
              <a:t>A</a:t>
            </a:r>
            <a:r>
              <a:rPr sz="1650" i="1" spc="-4" baseline="2482" dirty="0">
                <a:solidFill>
                  <a:srgbClr val="001F5F"/>
                </a:solidFill>
                <a:latin typeface="Calibri"/>
                <a:cs typeface="Calibri"/>
              </a:rPr>
              <a:t>g</a:t>
            </a:r>
            <a:r>
              <a:rPr sz="1650" i="1" spc="4" baseline="2482" dirty="0">
                <a:solidFill>
                  <a:srgbClr val="001F5F"/>
                </a:solidFill>
                <a:latin typeface="Calibri"/>
                <a:cs typeface="Calibri"/>
              </a:rPr>
              <a:t>r</a:t>
            </a:r>
            <a:r>
              <a:rPr sz="1650" i="1" baseline="2482" dirty="0">
                <a:solidFill>
                  <a:srgbClr val="001F5F"/>
                </a:solidFill>
                <a:latin typeface="Calibri"/>
                <a:cs typeface="Calibri"/>
              </a:rPr>
              <a:t>ee</a:t>
            </a:r>
            <a:r>
              <a:rPr sz="1650" i="1" spc="4" baseline="2482" dirty="0">
                <a:solidFill>
                  <a:srgbClr val="001F5F"/>
                </a:solidFill>
                <a:latin typeface="Calibri"/>
                <a:cs typeface="Calibri"/>
              </a:rPr>
              <a:t>m</a:t>
            </a:r>
            <a:r>
              <a:rPr sz="1650" i="1" baseline="2482" dirty="0">
                <a:solidFill>
                  <a:srgbClr val="001F5F"/>
                </a:solidFill>
                <a:latin typeface="Calibri"/>
                <a:cs typeface="Calibri"/>
              </a:rPr>
              <a:t>en</a:t>
            </a:r>
            <a:r>
              <a:rPr sz="1650" i="1" spc="4" baseline="2482" dirty="0">
                <a:solidFill>
                  <a:srgbClr val="001F5F"/>
                </a:solidFill>
                <a:latin typeface="Calibri"/>
                <a:cs typeface="Calibri"/>
              </a:rPr>
              <a:t>t</a:t>
            </a:r>
            <a:r>
              <a:rPr sz="1650" i="1" baseline="2482" dirty="0">
                <a:solidFill>
                  <a:srgbClr val="001F5F"/>
                </a:solidFill>
                <a:latin typeface="Calibri"/>
                <a:cs typeface="Calibri"/>
              </a:rPr>
              <a:t>s</a:t>
            </a:r>
            <a:r>
              <a:rPr sz="1650" i="1" spc="-29" baseline="2482" dirty="0">
                <a:solidFill>
                  <a:srgbClr val="001F5F"/>
                </a:solidFill>
                <a:latin typeface="Calibri"/>
                <a:cs typeface="Calibri"/>
              </a:rPr>
              <a:t> </a:t>
            </a:r>
            <a:r>
              <a:rPr sz="1650" i="1" spc="-4" baseline="2482" dirty="0">
                <a:solidFill>
                  <a:srgbClr val="001F5F"/>
                </a:solidFill>
                <a:latin typeface="Calibri"/>
                <a:cs typeface="Calibri"/>
              </a:rPr>
              <a:t>an</a:t>
            </a:r>
            <a:r>
              <a:rPr sz="1650" i="1" baseline="2482" dirty="0">
                <a:solidFill>
                  <a:srgbClr val="001F5F"/>
                </a:solidFill>
                <a:latin typeface="Calibri"/>
                <a:cs typeface="Calibri"/>
              </a:rPr>
              <a:t>d</a:t>
            </a:r>
            <a:r>
              <a:rPr sz="1650" i="1" spc="238" baseline="2482" dirty="0">
                <a:solidFill>
                  <a:srgbClr val="001F5F"/>
                </a:solidFill>
                <a:latin typeface="Calibri"/>
                <a:cs typeface="Calibri"/>
              </a:rPr>
              <a:t> </a:t>
            </a:r>
            <a:r>
              <a:rPr sz="1650" i="1" spc="4" baseline="2482" dirty="0">
                <a:solidFill>
                  <a:srgbClr val="001F5F"/>
                </a:solidFill>
                <a:latin typeface="Calibri"/>
                <a:cs typeface="Calibri"/>
              </a:rPr>
              <a:t>s</a:t>
            </a:r>
            <a:r>
              <a:rPr sz="1650" i="1" spc="-4" baseline="2482" dirty="0">
                <a:solidFill>
                  <a:srgbClr val="001F5F"/>
                </a:solidFill>
                <a:latin typeface="Calibri"/>
                <a:cs typeface="Calibri"/>
              </a:rPr>
              <a:t>a</a:t>
            </a:r>
            <a:r>
              <a:rPr sz="1650" i="1" baseline="2482" dirty="0">
                <a:solidFill>
                  <a:srgbClr val="001F5F"/>
                </a:solidFill>
                <a:latin typeface="Calibri"/>
                <a:cs typeface="Calibri"/>
              </a:rPr>
              <a:t>mple</a:t>
            </a:r>
            <a:r>
              <a:rPr sz="1650" i="1" spc="-9" baseline="2482" dirty="0">
                <a:solidFill>
                  <a:srgbClr val="001F5F"/>
                </a:solidFill>
                <a:latin typeface="Calibri"/>
                <a:cs typeface="Calibri"/>
              </a:rPr>
              <a:t> </a:t>
            </a:r>
            <a:r>
              <a:rPr sz="1650" i="1" baseline="2482" dirty="0">
                <a:solidFill>
                  <a:srgbClr val="001F5F"/>
                </a:solidFill>
                <a:latin typeface="Calibri"/>
                <a:cs typeface="Calibri"/>
              </a:rPr>
              <a:t>of</a:t>
            </a:r>
            <a:r>
              <a:rPr sz="1650" i="1" spc="-9" baseline="2482" dirty="0">
                <a:solidFill>
                  <a:srgbClr val="001F5F"/>
                </a:solidFill>
                <a:latin typeface="Calibri"/>
                <a:cs typeface="Calibri"/>
              </a:rPr>
              <a:t> </a:t>
            </a:r>
            <a:r>
              <a:rPr sz="1650" i="1" spc="4" baseline="2482" dirty="0">
                <a:solidFill>
                  <a:srgbClr val="001F5F"/>
                </a:solidFill>
                <a:latin typeface="Calibri"/>
                <a:cs typeface="Calibri"/>
              </a:rPr>
              <a:t>2</a:t>
            </a:r>
            <a:r>
              <a:rPr sz="1650" i="1" baseline="2482" dirty="0">
                <a:solidFill>
                  <a:srgbClr val="001F5F"/>
                </a:solidFill>
                <a:latin typeface="Calibri"/>
                <a:cs typeface="Calibri"/>
              </a:rPr>
              <a:t>6</a:t>
            </a:r>
            <a:endParaRPr sz="1100" dirty="0">
              <a:latin typeface="Calibri"/>
              <a:cs typeface="Calibri"/>
            </a:endParaRPr>
          </a:p>
        </p:txBody>
      </p:sp>
      <p:sp>
        <p:nvSpPr>
          <p:cNvPr id="7" name="object 7"/>
          <p:cNvSpPr txBox="1"/>
          <p:nvPr/>
        </p:nvSpPr>
        <p:spPr>
          <a:xfrm>
            <a:off x="5199063" y="6308725"/>
            <a:ext cx="336550" cy="165100"/>
          </a:xfrm>
          <a:prstGeom prst="rect">
            <a:avLst/>
          </a:prstGeom>
        </p:spPr>
        <p:txBody>
          <a:bodyPr lIns="0" tIns="0" rIns="0" bIns="0"/>
          <a:lstStyle/>
          <a:p>
            <a:pPr marL="12700">
              <a:lnSpc>
                <a:spcPts val="1225"/>
              </a:lnSpc>
              <a:spcBef>
                <a:spcPts val="61"/>
              </a:spcBef>
              <a:defRPr/>
            </a:pPr>
            <a:r>
              <a:rPr sz="1650" i="1" baseline="2482" dirty="0">
                <a:solidFill>
                  <a:srgbClr val="001F5F"/>
                </a:solidFill>
                <a:latin typeface="Calibri"/>
                <a:cs typeface="Calibri"/>
              </a:rPr>
              <a:t>R</a:t>
            </a:r>
            <a:r>
              <a:rPr sz="1650" i="1" spc="4" baseline="2482" dirty="0">
                <a:solidFill>
                  <a:srgbClr val="001F5F"/>
                </a:solidFill>
                <a:latin typeface="Calibri"/>
                <a:cs typeface="Calibri"/>
              </a:rPr>
              <a:t>DP</a:t>
            </a:r>
            <a:r>
              <a:rPr sz="1650" i="1" baseline="2482" dirty="0">
                <a:solidFill>
                  <a:srgbClr val="001F5F"/>
                </a:solidFill>
                <a:latin typeface="Calibri"/>
                <a:cs typeface="Calibri"/>
              </a:rPr>
              <a:t>s</a:t>
            </a:r>
            <a:endParaRPr sz="1100">
              <a:latin typeface="Calibri"/>
              <a:cs typeface="Calibri"/>
            </a:endParaRPr>
          </a:p>
        </p:txBody>
      </p:sp>
      <p:sp>
        <p:nvSpPr>
          <p:cNvPr id="6" name="object 6"/>
          <p:cNvSpPr txBox="1"/>
          <p:nvPr/>
        </p:nvSpPr>
        <p:spPr>
          <a:xfrm>
            <a:off x="4937125" y="2565400"/>
            <a:ext cx="3811588" cy="492125"/>
          </a:xfrm>
          <a:prstGeom prst="rect">
            <a:avLst/>
          </a:prstGeom>
        </p:spPr>
        <p:txBody>
          <a:bodyPr lIns="0" tIns="0" rIns="0" bIns="0"/>
          <a:lstStyle/>
          <a:p>
            <a:pPr marL="176529">
              <a:lnSpc>
                <a:spcPct val="101725"/>
              </a:lnSpc>
              <a:spcBef>
                <a:spcPts val="340"/>
              </a:spcBef>
              <a:defRPr/>
            </a:pPr>
            <a:r>
              <a:rPr sz="1600" b="1" dirty="0">
                <a:solidFill>
                  <a:srgbClr val="001F5F"/>
                </a:solidFill>
                <a:latin typeface="Calibri"/>
                <a:cs typeface="Calibri"/>
              </a:rPr>
              <a:t>M</a:t>
            </a:r>
            <a:r>
              <a:rPr sz="1600" b="1" spc="-4" dirty="0">
                <a:solidFill>
                  <a:srgbClr val="001F5F"/>
                </a:solidFill>
                <a:latin typeface="Calibri"/>
                <a:cs typeface="Calibri"/>
              </a:rPr>
              <a:t>u</a:t>
            </a:r>
            <a:r>
              <a:rPr sz="1600" b="1" dirty="0">
                <a:solidFill>
                  <a:srgbClr val="001F5F"/>
                </a:solidFill>
                <a:latin typeface="Calibri"/>
                <a:cs typeface="Calibri"/>
              </a:rPr>
              <a:t>lt</a:t>
            </a:r>
            <a:r>
              <a:rPr sz="1600" b="1" spc="4" dirty="0">
                <a:solidFill>
                  <a:srgbClr val="001F5F"/>
                </a:solidFill>
                <a:latin typeface="Calibri"/>
                <a:cs typeface="Calibri"/>
              </a:rPr>
              <a:t>i</a:t>
            </a:r>
            <a:r>
              <a:rPr sz="1600" b="1" dirty="0">
                <a:solidFill>
                  <a:srgbClr val="001F5F"/>
                </a:solidFill>
                <a:latin typeface="Calibri"/>
                <a:cs typeface="Calibri"/>
              </a:rPr>
              <a:t>f</a:t>
            </a:r>
            <a:r>
              <a:rPr sz="1600" b="1" spc="-4" dirty="0">
                <a:solidFill>
                  <a:srgbClr val="001F5F"/>
                </a:solidFill>
                <a:latin typeface="Calibri"/>
                <a:cs typeface="Calibri"/>
              </a:rPr>
              <a:t>und</a:t>
            </a:r>
            <a:r>
              <a:rPr sz="1600" b="1" dirty="0">
                <a:solidFill>
                  <a:srgbClr val="001F5F"/>
                </a:solidFill>
                <a:latin typeface="Calibri"/>
                <a:cs typeface="Calibri"/>
              </a:rPr>
              <a:t>ing:                        </a:t>
            </a:r>
            <a:r>
              <a:rPr sz="1600" b="1" spc="250" dirty="0">
                <a:solidFill>
                  <a:srgbClr val="001F5F"/>
                </a:solidFill>
                <a:latin typeface="Calibri"/>
                <a:cs typeface="Calibri"/>
              </a:rPr>
              <a:t> </a:t>
            </a:r>
            <a:r>
              <a:rPr sz="1600" b="1" spc="-4" dirty="0">
                <a:solidFill>
                  <a:srgbClr val="001F5F"/>
                </a:solidFill>
                <a:latin typeface="Calibri"/>
                <a:cs typeface="Calibri"/>
              </a:rPr>
              <a:t>MS</a:t>
            </a:r>
            <a:endParaRPr sz="1600">
              <a:latin typeface="Calibri"/>
              <a:cs typeface="Calibri"/>
            </a:endParaRPr>
          </a:p>
        </p:txBody>
      </p:sp>
      <p:sp>
        <p:nvSpPr>
          <p:cNvPr id="5" name="object 5"/>
          <p:cNvSpPr txBox="1"/>
          <p:nvPr/>
        </p:nvSpPr>
        <p:spPr>
          <a:xfrm>
            <a:off x="4937125" y="3057525"/>
            <a:ext cx="1506538" cy="1093788"/>
          </a:xfrm>
          <a:prstGeom prst="rect">
            <a:avLst/>
          </a:prstGeom>
        </p:spPr>
        <p:txBody>
          <a:bodyPr lIns="0" tIns="0" rIns="0" bIns="0"/>
          <a:lstStyle/>
          <a:p>
            <a:pPr marL="344169">
              <a:lnSpc>
                <a:spcPct val="101725"/>
              </a:lnSpc>
              <a:spcBef>
                <a:spcPts val="340"/>
              </a:spcBef>
              <a:defRPr/>
            </a:pPr>
            <a:r>
              <a:rPr sz="1600" dirty="0">
                <a:solidFill>
                  <a:srgbClr val="001F5F"/>
                </a:solidFill>
                <a:latin typeface="Calibri"/>
                <a:cs typeface="Calibri"/>
              </a:rPr>
              <a:t>AL</a:t>
            </a:r>
            <a:r>
              <a:rPr sz="1600" spc="-34" dirty="0">
                <a:solidFill>
                  <a:srgbClr val="001F5F"/>
                </a:solidFill>
                <a:latin typeface="Calibri"/>
                <a:cs typeface="Calibri"/>
              </a:rPr>
              <a:t>L</a:t>
            </a:r>
            <a:r>
              <a:rPr sz="1600" spc="-14" dirty="0">
                <a:solidFill>
                  <a:srgbClr val="001F5F"/>
                </a:solidFill>
                <a:latin typeface="Calibri"/>
                <a:cs typeface="Calibri"/>
              </a:rPr>
              <a:t>O</a:t>
            </a:r>
            <a:r>
              <a:rPr sz="1600" dirty="0">
                <a:solidFill>
                  <a:srgbClr val="001F5F"/>
                </a:solidFill>
                <a:latin typeface="Calibri"/>
                <a:cs typeface="Calibri"/>
              </a:rPr>
              <a:t>WED</a:t>
            </a:r>
            <a:endParaRPr sz="1600">
              <a:latin typeface="Calibri"/>
              <a:cs typeface="Calibri"/>
            </a:endParaRPr>
          </a:p>
        </p:txBody>
      </p:sp>
      <p:sp>
        <p:nvSpPr>
          <p:cNvPr id="39955" name="object 4"/>
          <p:cNvSpPr txBox="1">
            <a:spLocks noChangeArrowheads="1"/>
          </p:cNvSpPr>
          <p:nvPr/>
        </p:nvSpPr>
        <p:spPr bwMode="auto">
          <a:xfrm>
            <a:off x="6443663" y="3057525"/>
            <a:ext cx="2305050" cy="1093788"/>
          </a:xfrm>
          <a:prstGeom prst="rect">
            <a:avLst/>
          </a:prstGeom>
          <a:noFill/>
          <a:ln w="9525">
            <a:noFill/>
            <a:miter lim="800000"/>
            <a:headEnd/>
            <a:tailEnd/>
          </a:ln>
        </p:spPr>
        <p:txBody>
          <a:bodyPr lIns="0" tIns="0" rIns="0" bIns="0">
            <a:prstTxWarp prst="textNoShape">
              <a:avLst/>
            </a:prstTxWarp>
          </a:bodyPr>
          <a:lstStyle/>
          <a:p>
            <a:pPr marL="92075">
              <a:lnSpc>
                <a:spcPts val="1925"/>
              </a:lnSpc>
              <a:spcBef>
                <a:spcPts val="413"/>
              </a:spcBef>
            </a:pPr>
            <a:r>
              <a:rPr lang="en-US" sz="1600">
                <a:latin typeface="Calibri" pitchFamily="-105" charset="0"/>
                <a:ea typeface="Calibri" pitchFamily="-105" charset="0"/>
                <a:cs typeface="Calibri" pitchFamily="-105" charset="0"/>
              </a:rPr>
              <a:t>AT, BG, CZ, DE, DK, ES, FI, FR, GR, HU IT, LT, LV, PL, PT, SE, SI, SK and UK</a:t>
            </a:r>
          </a:p>
        </p:txBody>
      </p:sp>
      <p:sp>
        <p:nvSpPr>
          <p:cNvPr id="3" name="object 3"/>
          <p:cNvSpPr txBox="1"/>
          <p:nvPr/>
        </p:nvSpPr>
        <p:spPr>
          <a:xfrm>
            <a:off x="4937125" y="4151313"/>
            <a:ext cx="1506538" cy="769937"/>
          </a:xfrm>
          <a:prstGeom prst="rect">
            <a:avLst/>
          </a:prstGeom>
        </p:spPr>
        <p:txBody>
          <a:bodyPr lIns="0" tIns="0" rIns="0" bIns="0"/>
          <a:lstStyle/>
          <a:p>
            <a:pPr marL="141477">
              <a:lnSpc>
                <a:spcPct val="101725"/>
              </a:lnSpc>
              <a:spcBef>
                <a:spcPts val="340"/>
              </a:spcBef>
              <a:defRPr/>
            </a:pPr>
            <a:r>
              <a:rPr sz="1600" dirty="0">
                <a:solidFill>
                  <a:srgbClr val="001F5F"/>
                </a:solidFill>
                <a:latin typeface="Calibri"/>
                <a:cs typeface="Calibri"/>
              </a:rPr>
              <a:t>N</a:t>
            </a:r>
            <a:r>
              <a:rPr sz="1600" spc="-44" dirty="0">
                <a:solidFill>
                  <a:srgbClr val="001F5F"/>
                </a:solidFill>
                <a:latin typeface="Calibri"/>
                <a:cs typeface="Calibri"/>
              </a:rPr>
              <a:t>O</a:t>
            </a:r>
            <a:r>
              <a:rPr sz="1600" dirty="0">
                <a:solidFill>
                  <a:srgbClr val="001F5F"/>
                </a:solidFill>
                <a:latin typeface="Calibri"/>
                <a:cs typeface="Calibri"/>
              </a:rPr>
              <a:t>T</a:t>
            </a:r>
            <a:r>
              <a:rPr sz="1600" spc="-18" dirty="0">
                <a:solidFill>
                  <a:srgbClr val="001F5F"/>
                </a:solidFill>
                <a:latin typeface="Calibri"/>
                <a:cs typeface="Calibri"/>
              </a:rPr>
              <a:t> </a:t>
            </a:r>
            <a:r>
              <a:rPr sz="1600" dirty="0">
                <a:solidFill>
                  <a:srgbClr val="001F5F"/>
                </a:solidFill>
                <a:latin typeface="Calibri"/>
                <a:cs typeface="Calibri"/>
              </a:rPr>
              <a:t>AL</a:t>
            </a:r>
            <a:r>
              <a:rPr sz="1600" spc="-34" dirty="0">
                <a:solidFill>
                  <a:srgbClr val="001F5F"/>
                </a:solidFill>
                <a:latin typeface="Calibri"/>
                <a:cs typeface="Calibri"/>
              </a:rPr>
              <a:t>L</a:t>
            </a:r>
            <a:r>
              <a:rPr sz="1600" spc="-14" dirty="0">
                <a:solidFill>
                  <a:srgbClr val="001F5F"/>
                </a:solidFill>
                <a:latin typeface="Calibri"/>
                <a:cs typeface="Calibri"/>
              </a:rPr>
              <a:t>O</a:t>
            </a:r>
            <a:r>
              <a:rPr sz="1600" dirty="0">
                <a:solidFill>
                  <a:srgbClr val="001F5F"/>
                </a:solidFill>
                <a:latin typeface="Calibri"/>
                <a:cs typeface="Calibri"/>
              </a:rPr>
              <a:t>WED</a:t>
            </a:r>
            <a:endParaRPr sz="1600">
              <a:latin typeface="Calibri"/>
              <a:cs typeface="Calibri"/>
            </a:endParaRPr>
          </a:p>
        </p:txBody>
      </p:sp>
      <p:sp>
        <p:nvSpPr>
          <p:cNvPr id="39957" name="object 2"/>
          <p:cNvSpPr txBox="1">
            <a:spLocks noChangeArrowheads="1"/>
          </p:cNvSpPr>
          <p:nvPr/>
        </p:nvSpPr>
        <p:spPr bwMode="auto">
          <a:xfrm>
            <a:off x="6443663" y="4151313"/>
            <a:ext cx="2305050" cy="769937"/>
          </a:xfrm>
          <a:prstGeom prst="rect">
            <a:avLst/>
          </a:prstGeom>
          <a:noFill/>
          <a:ln w="9525">
            <a:noFill/>
            <a:miter lim="800000"/>
            <a:headEnd/>
            <a:tailEnd/>
          </a:ln>
        </p:spPr>
        <p:txBody>
          <a:bodyPr lIns="0" tIns="0" rIns="0" bIns="0">
            <a:prstTxWarp prst="textNoShape">
              <a:avLst/>
            </a:prstTxWarp>
          </a:bodyPr>
          <a:lstStyle/>
          <a:p>
            <a:pPr marL="92075">
              <a:lnSpc>
                <a:spcPts val="1925"/>
              </a:lnSpc>
              <a:spcBef>
                <a:spcPts val="413"/>
              </a:spcBef>
            </a:pPr>
            <a:r>
              <a:rPr lang="en-US" sz="1600">
                <a:latin typeface="Calibri" pitchFamily="-105" charset="0"/>
                <a:ea typeface="Calibri" pitchFamily="-105" charset="0"/>
                <a:cs typeface="Calibri" pitchFamily="-105" charset="0"/>
              </a:rPr>
              <a:t>BE, CY, EE, HR, IE, LU, MT NL and RO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TotalTime>
  <Words>2160</Words>
  <Application>Microsoft Macintosh PowerPoint</Application>
  <PresentationFormat>On-screen Show (4:3)</PresentationFormat>
  <Paragraphs>385</Paragraphs>
  <Slides>26</Slides>
  <Notes>22</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David Canaveira</dc:creator>
  <cp:lastModifiedBy>Kristiina Liimand</cp:lastModifiedBy>
  <cp:revision>266</cp:revision>
  <cp:lastPrinted>2019-09-19T18:55:13Z</cp:lastPrinted>
  <dcterms:created xsi:type="dcterms:W3CDTF">2019-11-08T11:31:05Z</dcterms:created>
  <dcterms:modified xsi:type="dcterms:W3CDTF">2019-11-08T11:32:05Z</dcterms:modified>
</cp:coreProperties>
</file>