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4" r:id="rId8"/>
    <p:sldId id="265" r:id="rId9"/>
    <p:sldId id="26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52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10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05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48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76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3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75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73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7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3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019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DCC86-62E8-4570-A547-70591C4BAEBD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7AFF-E852-4535-887F-51CBD41A4F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58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uropeanruraparliamen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Closer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citizen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9754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ERP – </a:t>
            </a:r>
            <a:r>
              <a:rPr lang="fi-FI" dirty="0" err="1"/>
              <a:t>people</a:t>
            </a:r>
            <a:r>
              <a:rPr lang="fi-FI" dirty="0"/>
              <a:t>, </a:t>
            </a:r>
            <a:r>
              <a:rPr lang="fi-FI" dirty="0" err="1"/>
              <a:t>communities</a:t>
            </a:r>
            <a:r>
              <a:rPr lang="fi-FI" dirty="0"/>
              <a:t>, </a:t>
            </a:r>
            <a:r>
              <a:rPr lang="fi-FI" dirty="0" err="1"/>
              <a:t>partnerships</a:t>
            </a:r>
            <a:endParaRPr lang="fi-FI" dirty="0"/>
          </a:p>
          <a:p>
            <a:r>
              <a:rPr lang="fi-FI" dirty="0"/>
              <a:t>And</a:t>
            </a:r>
          </a:p>
          <a:p>
            <a:r>
              <a:rPr lang="fi-FI" dirty="0"/>
              <a:t>LEADER/CLLD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pPr lvl="1"/>
            <a:r>
              <a:rPr lang="fi-FI" dirty="0"/>
              <a:t>                                                                                                                            </a:t>
            </a:r>
            <a:r>
              <a:rPr lang="fi-FI" sz="1000" dirty="0" err="1"/>
              <a:t>Ks</a:t>
            </a:r>
            <a:r>
              <a:rPr lang="fi-FI" sz="1000" dirty="0"/>
              <a:t> ERP 27.9.2018</a:t>
            </a:r>
          </a:p>
        </p:txBody>
      </p:sp>
      <p:pic>
        <p:nvPicPr>
          <p:cNvPr id="4" name="Kuva 3" descr="European Rural Parlia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870" y="878523"/>
            <a:ext cx="6120130" cy="48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objekt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34" y="618977"/>
            <a:ext cx="2476843" cy="74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1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7249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err="1"/>
              <a:t>What</a:t>
            </a:r>
            <a:r>
              <a:rPr lang="fi-FI" b="1" dirty="0"/>
              <a:t> is ERP?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People→ NGO/</a:t>
            </a:r>
            <a:r>
              <a:rPr lang="fi-FI" dirty="0" err="1"/>
              <a:t>Association→National</a:t>
            </a:r>
            <a:r>
              <a:rPr lang="fi-FI" dirty="0"/>
              <a:t> </a:t>
            </a:r>
            <a:r>
              <a:rPr lang="fi-FI" dirty="0" err="1"/>
              <a:t>organisations→National</a:t>
            </a:r>
            <a:r>
              <a:rPr lang="fi-FI" dirty="0"/>
              <a:t> </a:t>
            </a:r>
            <a:r>
              <a:rPr lang="fi-FI" dirty="0" err="1"/>
              <a:t>networking→National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Parliaments→European</a:t>
            </a:r>
            <a:r>
              <a:rPr lang="fi-FI" dirty="0"/>
              <a:t> </a:t>
            </a:r>
            <a:r>
              <a:rPr lang="fi-FI" dirty="0" err="1"/>
              <a:t>networks</a:t>
            </a:r>
            <a:r>
              <a:rPr lang="fi-FI" dirty="0"/>
              <a:t> →European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Parliament</a:t>
            </a:r>
            <a:r>
              <a:rPr lang="fi-FI" dirty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err="1"/>
              <a:t>What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we</a:t>
            </a:r>
            <a:r>
              <a:rPr lang="fi-FI" b="1" dirty="0"/>
              <a:t>?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A </a:t>
            </a:r>
            <a:r>
              <a:rPr lang="fi-FI" dirty="0" err="1"/>
              <a:t>genuine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people´s</a:t>
            </a:r>
            <a:r>
              <a:rPr lang="fi-FI" dirty="0"/>
              <a:t> and </a:t>
            </a:r>
            <a:r>
              <a:rPr lang="fi-FI" dirty="0" err="1"/>
              <a:t>communities</a:t>
            </a:r>
            <a:r>
              <a:rPr lang="fi-FI" dirty="0"/>
              <a:t> </a:t>
            </a:r>
            <a:r>
              <a:rPr lang="fi-FI" dirty="0" err="1"/>
              <a:t>voice</a:t>
            </a:r>
            <a:r>
              <a:rPr lang="fi-FI" dirty="0"/>
              <a:t>: </a:t>
            </a:r>
            <a:r>
              <a:rPr lang="fi-FI" dirty="0" err="1"/>
              <a:t>communication</a:t>
            </a:r>
            <a:r>
              <a:rPr lang="fi-FI" dirty="0"/>
              <a:t>, </a:t>
            </a:r>
            <a:r>
              <a:rPr lang="fi-FI" dirty="0" err="1"/>
              <a:t>information</a:t>
            </a:r>
            <a:r>
              <a:rPr lang="fi-FI" dirty="0"/>
              <a:t>, </a:t>
            </a:r>
            <a:r>
              <a:rPr lang="fi-FI" dirty="0" err="1"/>
              <a:t>advocacy</a:t>
            </a:r>
            <a:r>
              <a:rPr lang="fi-FI" dirty="0"/>
              <a:t> and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work</a:t>
            </a:r>
            <a:endParaRPr lang="fi-FI" dirty="0"/>
          </a:p>
          <a:p>
            <a:r>
              <a:rPr lang="fi-FI" dirty="0"/>
              <a:t>An </a:t>
            </a:r>
            <a:r>
              <a:rPr lang="fi-FI" dirty="0" err="1"/>
              <a:t>informal</a:t>
            </a:r>
            <a:r>
              <a:rPr lang="fi-FI" dirty="0"/>
              <a:t> </a:t>
            </a:r>
            <a:r>
              <a:rPr lang="fi-FI" dirty="0" err="1"/>
              <a:t>network</a:t>
            </a:r>
            <a:r>
              <a:rPr lang="fi-FI" dirty="0"/>
              <a:t>, </a:t>
            </a:r>
            <a:r>
              <a:rPr lang="fi-FI" dirty="0" err="1"/>
              <a:t>platform</a:t>
            </a:r>
            <a:r>
              <a:rPr lang="fi-FI" dirty="0"/>
              <a:t>, </a:t>
            </a:r>
            <a:r>
              <a:rPr lang="fi-FI" dirty="0" err="1"/>
              <a:t>partnership</a:t>
            </a:r>
            <a:r>
              <a:rPr lang="fi-FI" dirty="0"/>
              <a:t> (</a:t>
            </a:r>
            <a:r>
              <a:rPr lang="fi-FI" dirty="0" err="1"/>
              <a:t>advocacy</a:t>
            </a:r>
            <a:r>
              <a:rPr lang="fi-FI" dirty="0"/>
              <a:t>, </a:t>
            </a:r>
            <a:r>
              <a:rPr lang="fi-FI" dirty="0" err="1"/>
              <a:t>projects</a:t>
            </a:r>
            <a:r>
              <a:rPr lang="fi-FI" dirty="0"/>
              <a:t>, </a:t>
            </a:r>
            <a:r>
              <a:rPr lang="fi-FI" dirty="0" err="1"/>
              <a:t>themes</a:t>
            </a:r>
            <a:r>
              <a:rPr lang="fi-FI" dirty="0"/>
              <a:t>) and </a:t>
            </a:r>
            <a:r>
              <a:rPr lang="fi-FI" dirty="0" err="1"/>
              <a:t>friendship</a:t>
            </a:r>
            <a:endParaRPr lang="fi-FI" dirty="0"/>
          </a:p>
          <a:p>
            <a:r>
              <a:rPr lang="fi-FI" dirty="0" err="1"/>
              <a:t>Mostly</a:t>
            </a:r>
            <a:r>
              <a:rPr lang="fi-FI" dirty="0"/>
              <a:t> </a:t>
            </a:r>
            <a:r>
              <a:rPr lang="fi-FI" dirty="0" err="1"/>
              <a:t>voluntarily</a:t>
            </a:r>
            <a:r>
              <a:rPr lang="fi-FI" dirty="0"/>
              <a:t> </a:t>
            </a:r>
            <a:r>
              <a:rPr lang="fi-FI" dirty="0" err="1"/>
              <a:t>built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 SPARCE, ROAD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hlinkClick r:id="rId2"/>
              </a:rPr>
              <a:t>www.europeanruraparliament.com</a:t>
            </a:r>
            <a:endParaRPr lang="fi-FI" sz="12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 descr="European Rural Parliame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532" y="742122"/>
            <a:ext cx="612013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4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988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/>
              <a:t>THE CONTEXT OF RURAL CITIZEN IN EUROPE/EU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Activity </a:t>
            </a:r>
            <a:r>
              <a:rPr lang="fi-FI" dirty="0" err="1"/>
              <a:t>pyramid</a:t>
            </a:r>
            <a:r>
              <a:rPr lang="fi-FI" dirty="0"/>
              <a:t>		</a:t>
            </a:r>
            <a:r>
              <a:rPr lang="fi-FI" dirty="0" err="1"/>
              <a:t>Interest</a:t>
            </a:r>
            <a:r>
              <a:rPr lang="fi-FI" dirty="0"/>
              <a:t> in (</a:t>
            </a:r>
            <a:r>
              <a:rPr lang="fi-FI" dirty="0" err="1"/>
              <a:t>do</a:t>
            </a:r>
            <a:r>
              <a:rPr lang="fi-FI" dirty="0"/>
              <a:t> I </a:t>
            </a:r>
            <a:r>
              <a:rPr lang="fi-FI" dirty="0" err="1"/>
              <a:t>care</a:t>
            </a:r>
            <a:r>
              <a:rPr lang="fi-FI" dirty="0"/>
              <a:t>?)	 </a:t>
            </a:r>
            <a:r>
              <a:rPr lang="fi-FI" dirty="0" err="1"/>
              <a:t>Should</a:t>
            </a:r>
            <a:r>
              <a:rPr lang="fi-FI" dirty="0"/>
              <a:t> I </a:t>
            </a:r>
            <a:r>
              <a:rPr lang="fi-FI" dirty="0" err="1"/>
              <a:t>know</a:t>
            </a:r>
            <a:r>
              <a:rPr lang="fi-FI" dirty="0"/>
              <a:t> (EU)	    		 </a:t>
            </a:r>
          </a:p>
          <a:p>
            <a:pPr marL="0" indent="0" algn="ctr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NIMBYism</a:t>
            </a:r>
            <a:r>
              <a:rPr lang="fi-FI" dirty="0"/>
              <a:t>  and </a:t>
            </a:r>
            <a:r>
              <a:rPr lang="fi-FI" dirty="0" err="1"/>
              <a:t>COMBYism</a:t>
            </a:r>
            <a:r>
              <a:rPr lang="fi-FI" dirty="0"/>
              <a:t>  	●  	            </a:t>
            </a:r>
            <a:r>
              <a:rPr lang="fi-FI" dirty="0" err="1"/>
              <a:t>NOTBYism</a:t>
            </a:r>
            <a:r>
              <a:rPr lang="fi-FI" dirty="0"/>
              <a:t> and </a:t>
            </a:r>
            <a:r>
              <a:rPr lang="fi-FI" dirty="0" err="1"/>
              <a:t>COTBYism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If I am </a:t>
            </a:r>
            <a:r>
              <a:rPr lang="fi-FI" dirty="0" err="1"/>
              <a:t>active</a:t>
            </a:r>
            <a:r>
              <a:rPr lang="fi-FI" dirty="0"/>
              <a:t>…				</a:t>
            </a:r>
            <a:r>
              <a:rPr lang="fi-FI" dirty="0" err="1"/>
              <a:t>Neoendegenous</a:t>
            </a:r>
            <a:r>
              <a:rPr lang="fi-FI" dirty="0"/>
              <a:t> – 4th </a:t>
            </a:r>
            <a:r>
              <a:rPr lang="fi-FI" dirty="0" err="1"/>
              <a:t>sector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Am I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listened</a:t>
            </a:r>
            <a:r>
              <a:rPr lang="fi-FI" dirty="0"/>
              <a:t> to	Can I </a:t>
            </a:r>
            <a:r>
              <a:rPr lang="fi-FI" dirty="0" err="1"/>
              <a:t>participate</a:t>
            </a:r>
            <a:r>
              <a:rPr lang="fi-FI" dirty="0"/>
              <a:t>	Am I </a:t>
            </a:r>
            <a:r>
              <a:rPr lang="fi-FI" dirty="0" err="1"/>
              <a:t>considered</a:t>
            </a:r>
            <a:r>
              <a:rPr lang="fi-FI" dirty="0"/>
              <a:t> as </a:t>
            </a:r>
            <a:r>
              <a:rPr lang="fi-FI" dirty="0" err="1"/>
              <a:t>partner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  <a:p>
            <a:pPr marL="0" indent="0" algn="ctr">
              <a:buNone/>
            </a:pPr>
            <a:endParaRPr lang="fi-FI" dirty="0"/>
          </a:p>
        </p:txBody>
      </p:sp>
      <p:pic>
        <p:nvPicPr>
          <p:cNvPr id="4" name="Kuva 3" descr="European Rural Parlia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35" y="591047"/>
            <a:ext cx="612013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06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REACHING OUT TO EU (</a:t>
            </a:r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CITIZENS </a:t>
            </a:r>
            <a:r>
              <a:rPr lang="fi-FI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2017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Luc Van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Brande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Special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Adviser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Outreach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Towards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2000" dirty="0">
                <a:ea typeface="Calibri" panose="020F0502020204030204" pitchFamily="34" charset="0"/>
                <a:cs typeface="Times New Roman" panose="02020603050405020304" pitchFamily="18" charset="0"/>
              </a:rPr>
              <a:t>.  October 2017 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Venhorst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800" dirty="0"/>
              <a:t>‘Either we succeed in bringing the European citizens closer to Europe — </a:t>
            </a:r>
            <a:r>
              <a:rPr lang="en-US" sz="1800" b="1" dirty="0">
                <a:solidFill>
                  <a:srgbClr val="FF0000"/>
                </a:solidFill>
              </a:rPr>
              <a:t>or</a:t>
            </a:r>
            <a:r>
              <a:rPr lang="en-US" sz="1800" dirty="0"/>
              <a:t> we will fail’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”…a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attitude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, in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fi-FI" sz="1800" b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openness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acting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mindset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of ‘open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’,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appealing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1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as an </a:t>
            </a:r>
            <a:r>
              <a:rPr lang="fi-FI" sz="1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equal</a:t>
            </a:r>
            <a:r>
              <a:rPr lang="fi-FI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partner</a:t>
            </a:r>
            <a:endParaRPr lang="fi-FI" sz="1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general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concerned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terrorism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insecurity</a:t>
            </a:r>
            <a:r>
              <a:rPr lang="fi-FI" sz="1800" dirty="0"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perceive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hands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an ‘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alien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ruler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fi-FI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action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cooperation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levels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authorities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attempt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know-how into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decision-making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policy-making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fi-FI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fi-FI" sz="19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r>
              <a:rPr lang="fi-FI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4" name="Kuva 3" descr="European Rural Parlia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670" y="357553"/>
            <a:ext cx="612013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20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/>
          <a:lstStyle/>
          <a:p>
            <a:r>
              <a:rPr lang="fi-FI" sz="2800" b="1" dirty="0">
                <a:solidFill>
                  <a:prstClr val="black"/>
                </a:solidFill>
              </a:rPr>
              <a:t>Solutions: EU, ERP, LEADER/CLLD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28505"/>
            <a:ext cx="10515600" cy="4748458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Context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EU, </a:t>
            </a:r>
            <a:r>
              <a:rPr lang="fi-FI" dirty="0" err="1"/>
              <a:t>governments</a:t>
            </a:r>
            <a:r>
              <a:rPr lang="fi-FI" dirty="0"/>
              <a:t>, </a:t>
            </a:r>
            <a:r>
              <a:rPr lang="fi-FI" dirty="0" err="1"/>
              <a:t>regions</a:t>
            </a:r>
            <a:r>
              <a:rPr lang="fi-FI" dirty="0"/>
              <a:t>, </a:t>
            </a:r>
            <a:r>
              <a:rPr lang="fi-FI" dirty="0" err="1"/>
              <a:t>municipalities</a:t>
            </a:r>
            <a:r>
              <a:rPr lang="fi-FI" dirty="0"/>
              <a:t>,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NGO´s</a:t>
            </a:r>
            <a:r>
              <a:rPr lang="fi-FI" dirty="0"/>
              <a:t>, LEADER </a:t>
            </a:r>
            <a:r>
              <a:rPr lang="fi-FI" dirty="0" err="1"/>
              <a:t>groups</a:t>
            </a:r>
            <a:r>
              <a:rPr lang="fi-FI" dirty="0"/>
              <a:t>,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NGO´s</a:t>
            </a:r>
            <a:r>
              <a:rPr lang="fi-FI" dirty="0"/>
              <a:t>,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, </a:t>
            </a:r>
            <a:r>
              <a:rPr lang="fi-FI" dirty="0" err="1"/>
              <a:t>consultant</a:t>
            </a:r>
            <a:r>
              <a:rPr lang="fi-FI" dirty="0"/>
              <a:t> </a:t>
            </a:r>
            <a:r>
              <a:rPr lang="fi-FI" dirty="0" err="1"/>
              <a:t>NGO´s</a:t>
            </a:r>
            <a:r>
              <a:rPr lang="fi-FI" dirty="0"/>
              <a:t>, </a:t>
            </a:r>
            <a:r>
              <a:rPr lang="fi-FI" dirty="0" err="1"/>
              <a:t>research</a:t>
            </a:r>
            <a:r>
              <a:rPr lang="fi-FI" dirty="0"/>
              <a:t>…</a:t>
            </a:r>
          </a:p>
          <a:p>
            <a:pPr marL="0" indent="0">
              <a:buNone/>
            </a:pPr>
            <a:endParaRPr lang="fi-FI" dirty="0"/>
          </a:p>
          <a:p>
            <a:pPr marL="514350" indent="-514350">
              <a:buAutoNum type="arabicPeriod"/>
            </a:pPr>
            <a:r>
              <a:rPr lang="fi-FI" dirty="0" err="1"/>
              <a:t>Where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real</a:t>
            </a:r>
            <a:r>
              <a:rPr lang="fi-FI" dirty="0"/>
              <a:t> </a:t>
            </a:r>
            <a:r>
              <a:rPr lang="fi-FI" dirty="0" err="1"/>
              <a:t>contact</a:t>
            </a:r>
            <a:r>
              <a:rPr lang="fi-FI" dirty="0"/>
              <a:t> and </a:t>
            </a:r>
            <a:r>
              <a:rPr lang="fi-FI" dirty="0" err="1"/>
              <a:t>reach</a:t>
            </a:r>
            <a:r>
              <a:rPr lang="fi-FI" dirty="0"/>
              <a:t> to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?</a:t>
            </a:r>
          </a:p>
          <a:p>
            <a:pPr marL="514350" indent="-514350">
              <a:buAutoNum type="arabicPeriod"/>
            </a:pP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reality</a:t>
            </a:r>
            <a:r>
              <a:rPr lang="fi-FI" dirty="0"/>
              <a:t> of </a:t>
            </a: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? </a:t>
            </a:r>
            <a:r>
              <a:rPr lang="fi-FI" dirty="0" err="1"/>
              <a:t>Words</a:t>
            </a:r>
            <a:r>
              <a:rPr lang="fi-FI" dirty="0"/>
              <a:t> </a:t>
            </a:r>
            <a:r>
              <a:rPr lang="fi-FI" dirty="0" err="1"/>
              <a:t>vs</a:t>
            </a:r>
            <a:r>
              <a:rPr lang="fi-FI" dirty="0"/>
              <a:t> action</a:t>
            </a:r>
          </a:p>
          <a:p>
            <a:pPr marL="514350" indent="-514350">
              <a:buAutoNum type="arabicPeriod"/>
            </a:pPr>
            <a:r>
              <a:rPr lang="fi-FI" dirty="0" err="1"/>
              <a:t>Getting</a:t>
            </a:r>
            <a:r>
              <a:rPr lang="fi-FI" dirty="0"/>
              <a:t> </a:t>
            </a:r>
            <a:r>
              <a:rPr lang="fi-FI" dirty="0" err="1"/>
              <a:t>closer</a:t>
            </a:r>
            <a:r>
              <a:rPr lang="fi-FI" dirty="0"/>
              <a:t> to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rural</a:t>
            </a:r>
            <a:r>
              <a:rPr lang="fi-FI" dirty="0"/>
              <a:t> </a:t>
            </a:r>
            <a:r>
              <a:rPr lang="fi-FI" dirty="0" err="1"/>
              <a:t>Citizens</a:t>
            </a:r>
            <a:r>
              <a:rPr lang="fi-FI" dirty="0"/>
              <a:t>: How </a:t>
            </a:r>
            <a:r>
              <a:rPr lang="fi-FI" dirty="0" err="1"/>
              <a:t>close</a:t>
            </a:r>
            <a:r>
              <a:rPr lang="fi-FI" dirty="0"/>
              <a:t>? On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closer</a:t>
            </a:r>
            <a:r>
              <a:rPr lang="fi-FI" dirty="0"/>
              <a:t> and </a:t>
            </a:r>
            <a:r>
              <a:rPr lang="fi-FI" dirty="0" err="1"/>
              <a:t>why</a:t>
            </a:r>
            <a:r>
              <a:rPr lang="fi-FI" dirty="0"/>
              <a:t>? </a:t>
            </a:r>
            <a:r>
              <a:rPr lang="fi-FI" dirty="0" err="1"/>
              <a:t>What</a:t>
            </a:r>
            <a:r>
              <a:rPr lang="fi-FI" dirty="0"/>
              <a:t> is it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give</a:t>
            </a:r>
            <a:r>
              <a:rPr lang="fi-FI" dirty="0"/>
              <a:t>?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245" y="652954"/>
            <a:ext cx="6120914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9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r>
              <a:rPr lang="fi-FI" sz="2800" b="1" dirty="0"/>
              <a:t>Solutions: EU, ERP, LEADER/CLLD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38038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(Van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Brande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generation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partnerships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”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people´s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-to-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</a:t>
            </a:r>
            <a:r>
              <a:rPr lang="fi-FI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fi-FI" sz="3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”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trigger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dialogue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directly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exploit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know-how of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play a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growing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rethinking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</a:t>
            </a:r>
            <a:r>
              <a:rPr lang="fi-FI" sz="33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?) 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adequate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intermediaries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outreach</a:t>
            </a:r>
            <a:r>
              <a:rPr lang="fi-FI" sz="3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3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endParaRPr lang="fi-FI" sz="33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Agenda-setting needs to be clearly </a:t>
            </a:r>
            <a:r>
              <a:rPr lang="en-US" sz="33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bottom-up</a:t>
            </a: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letting citizens co-decide in a reformed model that builds consensus from below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3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Horizontal</a:t>
            </a:r>
            <a:r>
              <a:rPr lang="fi-FI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</a:t>
            </a:r>
            <a:r>
              <a:rPr lang="fi-FI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dialogue</a:t>
            </a:r>
            <a:r>
              <a:rPr lang="fi-FI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(TEU art11) ‘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associations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publicly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exchange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views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3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fi-FI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Union action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vertical civil dialogue </a:t>
            </a: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 11(2) TEU): maintain an open, transparent and regular dialogue with representative associations and civil society: Dialogues, initiatives, EDIC´s, </a:t>
            </a: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to EP- </a:t>
            </a: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question-time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3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fragmentary, lobbyist-dominated </a:t>
            </a: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 of vertical civil dialogue needs to be </a:t>
            </a:r>
            <a:r>
              <a:rPr lang="en-US" sz="33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replaced</a:t>
            </a: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opened up to include input from the general public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Kuva 3" descr="European Rural Parlia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028" y="365126"/>
            <a:ext cx="6120130" cy="48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04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552"/>
          </a:xfrm>
        </p:spPr>
        <p:txBody>
          <a:bodyPr/>
          <a:lstStyle/>
          <a:p>
            <a:r>
              <a:rPr lang="fi-FI" sz="2800" b="1" dirty="0">
                <a:solidFill>
                  <a:prstClr val="black"/>
                </a:solidFill>
              </a:rPr>
              <a:t>Solutions: EU, ERP, LEADER/CLLD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40678"/>
            <a:ext cx="10515600" cy="553841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EU: Van </a:t>
            </a:r>
            <a:r>
              <a:rPr lang="fi-FI" sz="17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fi-FI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Brande</a:t>
            </a:r>
            <a:r>
              <a:rPr lang="fi-FI" sz="1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endParaRPr lang="fi-FI" sz="1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fi-FI" sz="17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fi-FI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</a:t>
            </a:r>
            <a:r>
              <a:rPr lang="fi-FI" sz="17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fi-FI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and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feel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policymaking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Using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keeping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Services,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expertise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i-FI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</a:t>
            </a:r>
            <a:r>
              <a:rPr lang="fi-FI" sz="17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networks</a:t>
            </a:r>
            <a:r>
              <a:rPr lang="fi-FI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fi-FI" sz="17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fi-FI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supportive</a:t>
            </a:r>
            <a:r>
              <a:rPr lang="fi-FI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</a:t>
            </a:r>
            <a:r>
              <a:rPr lang="fi-FI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17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discussing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Commission and </a:t>
            </a:r>
            <a:r>
              <a:rPr lang="fi-FI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citizens</a:t>
            </a:r>
            <a:r>
              <a:rPr lang="fi-FI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Bottom-up, </a:t>
            </a:r>
            <a:r>
              <a:rPr lang="en-US" sz="17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decentralised</a:t>
            </a:r>
            <a:r>
              <a:rPr lang="en-US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‘citizens’ assemblies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sustained as a collective process of reflection on the values that consolidate a community. Such assemblies could be </a:t>
            </a:r>
            <a:r>
              <a:rPr lang="en-US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different </a:t>
            </a:r>
            <a:r>
              <a:rPr lang="en-US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States or regions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also as </a:t>
            </a:r>
            <a:r>
              <a:rPr lang="en-US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transregional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ones, with a view to bringing citizens’ proposals together. </a:t>
            </a:r>
            <a:endParaRPr lang="en-US" sz="17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 ‘</a:t>
            </a:r>
            <a:r>
              <a:rPr lang="en-US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</a:t>
            </a:r>
            <a:r>
              <a:rPr lang="en-US" sz="17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en-US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citizens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’, as well as </a:t>
            </a:r>
            <a:r>
              <a:rPr lang="en-US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organised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movements, in order to discuss essential societal issues, with potential submission to public authorities for further development.</a:t>
            </a:r>
            <a:r>
              <a:rPr lang="en-US" sz="17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US" sz="17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European Foundation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a better understanding between the EU and its citizens supported by the EU, Member States, companies and private persons with animation activities.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Other: communication campaign on EU and possibilities to participate and better use of social media.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2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805" y="365126"/>
            <a:ext cx="575207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5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Solutions: EU, ERP, LEADER/CLLD</a:t>
            </a:r>
          </a:p>
          <a:p>
            <a:pPr marL="0" indent="0">
              <a:buNone/>
            </a:pP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Getting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closer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to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citizen</a:t>
            </a:r>
            <a:endParaRPr lang="fi-FI" sz="18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b="1" dirty="0"/>
              <a:t>LEADER/CLLD</a:t>
            </a:r>
          </a:p>
          <a:p>
            <a:pPr>
              <a:buFontTx/>
              <a:buChar char="-"/>
            </a:pPr>
            <a:r>
              <a:rPr lang="fi-FI" sz="1800" dirty="0" err="1"/>
              <a:t>Support</a:t>
            </a:r>
            <a:r>
              <a:rPr lang="fi-FI" sz="1800" dirty="0"/>
              <a:t> </a:t>
            </a:r>
            <a:r>
              <a:rPr lang="fi-FI" sz="1800" dirty="0" err="1"/>
              <a:t>bottom-up</a:t>
            </a:r>
            <a:r>
              <a:rPr lang="fi-FI" sz="1800" dirty="0"/>
              <a:t> </a:t>
            </a:r>
            <a:r>
              <a:rPr lang="fi-FI" sz="1800" dirty="0" err="1"/>
              <a:t>development</a:t>
            </a:r>
            <a:r>
              <a:rPr lang="fi-FI" sz="1800" dirty="0"/>
              <a:t> </a:t>
            </a:r>
            <a:r>
              <a:rPr lang="fi-FI" sz="1800" dirty="0" err="1"/>
              <a:t>place-based</a:t>
            </a:r>
            <a:r>
              <a:rPr lang="fi-FI" sz="1800" dirty="0"/>
              <a:t> </a:t>
            </a:r>
            <a:r>
              <a:rPr lang="fi-FI" sz="1800" dirty="0" err="1"/>
              <a:t>strategies</a:t>
            </a:r>
            <a:r>
              <a:rPr lang="fi-FI" sz="1800" dirty="0"/>
              <a:t> </a:t>
            </a:r>
          </a:p>
          <a:p>
            <a:pPr>
              <a:buFontTx/>
              <a:buChar char="-"/>
            </a:pPr>
            <a:r>
              <a:rPr lang="fi-FI" sz="1800" dirty="0" err="1"/>
              <a:t>Support</a:t>
            </a:r>
            <a:r>
              <a:rPr lang="fi-FI" sz="1800" dirty="0"/>
              <a:t> to </a:t>
            </a:r>
            <a:r>
              <a:rPr lang="fi-FI" sz="1800" dirty="0" err="1"/>
              <a:t>community</a:t>
            </a:r>
            <a:r>
              <a:rPr lang="fi-FI" sz="1800" dirty="0"/>
              <a:t>/NGO and </a:t>
            </a:r>
            <a:r>
              <a:rPr lang="fi-FI" sz="1800" dirty="0" err="1"/>
              <a:t>people</a:t>
            </a:r>
            <a:r>
              <a:rPr lang="fi-FI" sz="1800" dirty="0"/>
              <a:t> </a:t>
            </a:r>
            <a:r>
              <a:rPr lang="fi-FI" sz="1800" dirty="0" err="1"/>
              <a:t>friendly</a:t>
            </a:r>
            <a:r>
              <a:rPr lang="fi-FI" sz="1800" dirty="0"/>
              <a:t> and </a:t>
            </a:r>
            <a:r>
              <a:rPr lang="fi-FI" sz="1800" dirty="0" err="1"/>
              <a:t>inclusive</a:t>
            </a:r>
            <a:r>
              <a:rPr lang="fi-FI" sz="1800" dirty="0"/>
              <a:t> </a:t>
            </a:r>
            <a:r>
              <a:rPr lang="fi-FI" sz="1800" dirty="0" err="1"/>
              <a:t>strategies</a:t>
            </a:r>
            <a:r>
              <a:rPr lang="fi-FI" sz="1800" dirty="0"/>
              <a:t> </a:t>
            </a:r>
          </a:p>
          <a:p>
            <a:pPr>
              <a:buFontTx/>
              <a:buChar char="-"/>
            </a:pPr>
            <a:r>
              <a:rPr lang="fi-FI" sz="1800" dirty="0" err="1"/>
              <a:t>Simplyfied</a:t>
            </a:r>
            <a:r>
              <a:rPr lang="fi-FI" sz="1800" dirty="0"/>
              <a:t> </a:t>
            </a:r>
            <a:r>
              <a:rPr lang="fi-FI" sz="1800" dirty="0" err="1"/>
              <a:t>structures</a:t>
            </a:r>
            <a:r>
              <a:rPr lang="fi-FI" sz="1800" dirty="0"/>
              <a:t> and </a:t>
            </a:r>
            <a:r>
              <a:rPr lang="fi-FI" sz="1800" dirty="0" err="1"/>
              <a:t>financing</a:t>
            </a:r>
            <a:r>
              <a:rPr lang="fi-FI" sz="1800" dirty="0"/>
              <a:t> (</a:t>
            </a:r>
            <a:r>
              <a:rPr lang="fi-FI" sz="1800" dirty="0" err="1"/>
              <a:t>Earmarking</a:t>
            </a:r>
            <a:r>
              <a:rPr lang="fi-FI" sz="1800" dirty="0"/>
              <a:t>?)</a:t>
            </a:r>
          </a:p>
          <a:p>
            <a:pPr>
              <a:buFontTx/>
              <a:buChar char="-"/>
            </a:pPr>
            <a:r>
              <a:rPr lang="fi-FI" sz="1800" dirty="0" err="1"/>
              <a:t>Connecting</a:t>
            </a:r>
            <a:r>
              <a:rPr lang="fi-FI" sz="1800" dirty="0"/>
              <a:t> and </a:t>
            </a:r>
            <a:r>
              <a:rPr lang="fi-FI" sz="1800" dirty="0" err="1"/>
              <a:t>cooperating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</a:t>
            </a:r>
            <a:r>
              <a:rPr lang="fi-FI" sz="1800" dirty="0" err="1"/>
              <a:t>communities</a:t>
            </a:r>
            <a:r>
              <a:rPr lang="fi-FI" sz="1800" dirty="0"/>
              <a:t> and </a:t>
            </a:r>
            <a:r>
              <a:rPr lang="fi-FI" sz="1800" dirty="0" err="1"/>
              <a:t>people´s</a:t>
            </a:r>
            <a:r>
              <a:rPr lang="fi-FI" sz="1800" dirty="0"/>
              <a:t> </a:t>
            </a:r>
            <a:r>
              <a:rPr lang="fi-FI" sz="1800" dirty="0" err="1"/>
              <a:t>NGO´s</a:t>
            </a:r>
            <a:r>
              <a:rPr lang="fi-FI" sz="1800" dirty="0"/>
              <a:t> </a:t>
            </a:r>
          </a:p>
          <a:p>
            <a:pPr>
              <a:buFontTx/>
              <a:buChar char="-"/>
            </a:pPr>
            <a:r>
              <a:rPr lang="fi-FI" sz="1800" dirty="0" err="1"/>
              <a:t>Cooperation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</a:t>
            </a:r>
            <a:r>
              <a:rPr lang="fi-FI" sz="1800" dirty="0" err="1"/>
              <a:t>national</a:t>
            </a:r>
            <a:r>
              <a:rPr lang="fi-FI" sz="1800" dirty="0"/>
              <a:t> and European </a:t>
            </a:r>
            <a:r>
              <a:rPr lang="fi-FI" sz="1800" dirty="0" err="1"/>
              <a:t>actors</a:t>
            </a:r>
            <a:r>
              <a:rPr lang="fi-FI" sz="1800" dirty="0"/>
              <a:t> </a:t>
            </a:r>
            <a:r>
              <a:rPr lang="fi-FI" sz="1800" dirty="0" err="1"/>
              <a:t>making</a:t>
            </a:r>
            <a:r>
              <a:rPr lang="fi-FI" sz="1800" dirty="0"/>
              <a:t> </a:t>
            </a:r>
            <a:r>
              <a:rPr lang="fi-FI" sz="1800" dirty="0" err="1"/>
              <a:t>advocacy</a:t>
            </a:r>
            <a:r>
              <a:rPr lang="fi-FI" sz="1800" dirty="0"/>
              <a:t> for </a:t>
            </a:r>
            <a:r>
              <a:rPr lang="fi-FI" sz="1800" dirty="0" err="1"/>
              <a:t>rural</a:t>
            </a:r>
            <a:r>
              <a:rPr lang="fi-FI" sz="1800" dirty="0"/>
              <a:t> </a:t>
            </a:r>
            <a:r>
              <a:rPr lang="fi-FI" sz="1800" dirty="0" err="1"/>
              <a:t>people</a:t>
            </a:r>
            <a:r>
              <a:rPr lang="fi-FI" sz="1800" dirty="0"/>
              <a:t> and </a:t>
            </a:r>
            <a:r>
              <a:rPr lang="fi-FI" sz="1800" dirty="0" err="1"/>
              <a:t>communities</a:t>
            </a:r>
            <a:r>
              <a:rPr lang="fi-FI" sz="1800" dirty="0"/>
              <a:t> </a:t>
            </a:r>
          </a:p>
          <a:p>
            <a:pPr marL="0" indent="0">
              <a:buNone/>
            </a:pPr>
            <a:r>
              <a:rPr lang="fi-FI" sz="1800" b="1" dirty="0"/>
              <a:t>As LEADER/CLLD </a:t>
            </a:r>
            <a:r>
              <a:rPr lang="fi-FI" sz="1800" dirty="0" err="1"/>
              <a:t>does</a:t>
            </a:r>
            <a:r>
              <a:rPr lang="fi-FI" sz="1800" dirty="0"/>
              <a:t>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cover</a:t>
            </a:r>
            <a:r>
              <a:rPr lang="fi-FI" sz="1800" dirty="0"/>
              <a:t> </a:t>
            </a:r>
            <a:r>
              <a:rPr lang="fi-FI" sz="1800" dirty="0" err="1"/>
              <a:t>all</a:t>
            </a:r>
            <a:r>
              <a:rPr lang="fi-FI" sz="1800" dirty="0"/>
              <a:t> of </a:t>
            </a:r>
            <a:r>
              <a:rPr lang="fi-FI" sz="1800" dirty="0" err="1"/>
              <a:t>rural</a:t>
            </a:r>
            <a:r>
              <a:rPr lang="fi-FI" sz="1800" dirty="0"/>
              <a:t> Europe and </a:t>
            </a:r>
            <a:r>
              <a:rPr lang="fi-FI" sz="1800" dirty="0" err="1"/>
              <a:t>not</a:t>
            </a:r>
            <a:r>
              <a:rPr lang="fi-FI" sz="1800" dirty="0"/>
              <a:t> </a:t>
            </a:r>
            <a:r>
              <a:rPr lang="fi-FI" sz="1800" dirty="0" err="1"/>
              <a:t>all</a:t>
            </a:r>
            <a:r>
              <a:rPr lang="fi-FI" sz="1800" dirty="0"/>
              <a:t> </a:t>
            </a:r>
            <a:r>
              <a:rPr lang="fi-FI" sz="1800" dirty="0" err="1"/>
              <a:t>strategies</a:t>
            </a:r>
            <a:r>
              <a:rPr lang="fi-FI" sz="1800" dirty="0"/>
              <a:t> </a:t>
            </a:r>
            <a:r>
              <a:rPr lang="fi-FI" sz="1800" dirty="0" err="1"/>
              <a:t>will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</a:t>
            </a:r>
            <a:r>
              <a:rPr lang="fi-FI" sz="1800" dirty="0" err="1"/>
              <a:t>community</a:t>
            </a:r>
            <a:r>
              <a:rPr lang="fi-FI" sz="1800" dirty="0"/>
              <a:t>/</a:t>
            </a:r>
            <a:r>
              <a:rPr lang="fi-FI" sz="1800" dirty="0" err="1"/>
              <a:t>people</a:t>
            </a:r>
            <a:r>
              <a:rPr lang="fi-FI" sz="1800" dirty="0"/>
              <a:t> </a:t>
            </a:r>
            <a:r>
              <a:rPr lang="fi-FI" sz="1800" dirty="0" err="1"/>
              <a:t>friendly</a:t>
            </a:r>
            <a:endParaRPr lang="fi-FI" sz="1800" dirty="0"/>
          </a:p>
          <a:p>
            <a:pPr>
              <a:buFontTx/>
              <a:buChar char="-"/>
            </a:pPr>
            <a:r>
              <a:rPr lang="fi-FI" sz="1800" dirty="0" err="1"/>
              <a:t>Support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initiation</a:t>
            </a:r>
            <a:r>
              <a:rPr lang="fi-FI" sz="1800" dirty="0"/>
              <a:t> and </a:t>
            </a:r>
            <a:r>
              <a:rPr lang="fi-FI" sz="1800" dirty="0" err="1"/>
              <a:t>development</a:t>
            </a:r>
            <a:r>
              <a:rPr lang="fi-FI" sz="1800" dirty="0"/>
              <a:t> of LEADER/CLLD in </a:t>
            </a:r>
            <a:r>
              <a:rPr lang="fi-FI" sz="1800" dirty="0" err="1"/>
              <a:t>new</a:t>
            </a:r>
            <a:r>
              <a:rPr lang="fi-FI" sz="1800" dirty="0"/>
              <a:t> </a:t>
            </a:r>
            <a:r>
              <a:rPr lang="fi-FI" sz="1800" dirty="0" err="1"/>
              <a:t>countries</a:t>
            </a:r>
            <a:r>
              <a:rPr lang="fi-FI" sz="1800" dirty="0"/>
              <a:t> and </a:t>
            </a:r>
            <a:r>
              <a:rPr lang="fi-FI" sz="1800" dirty="0" err="1"/>
              <a:t>areas</a:t>
            </a:r>
            <a:endParaRPr lang="fi-FI" sz="1800" dirty="0"/>
          </a:p>
          <a:p>
            <a:pPr>
              <a:buFontTx/>
              <a:buChar char="-"/>
            </a:pPr>
            <a:r>
              <a:rPr lang="fi-FI" sz="1800" dirty="0"/>
              <a:t>PREPARE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supported</a:t>
            </a:r>
            <a:r>
              <a:rPr lang="fi-FI" sz="1800" dirty="0"/>
              <a:t>, </a:t>
            </a:r>
            <a:r>
              <a:rPr lang="fi-FI" sz="1800" dirty="0" err="1"/>
              <a:t>informed</a:t>
            </a:r>
            <a:r>
              <a:rPr lang="fi-FI" sz="1800" dirty="0"/>
              <a:t> and </a:t>
            </a:r>
            <a:r>
              <a:rPr lang="fi-FI" sz="1800" dirty="0" err="1"/>
              <a:t>helped</a:t>
            </a:r>
            <a:r>
              <a:rPr lang="fi-FI" sz="1800" dirty="0"/>
              <a:t> in </a:t>
            </a:r>
            <a:r>
              <a:rPr lang="fi-FI" sz="1800" dirty="0" err="1"/>
              <a:t>countries</a:t>
            </a:r>
            <a:r>
              <a:rPr lang="fi-FI" sz="1800" dirty="0"/>
              <a:t> </a:t>
            </a:r>
            <a:r>
              <a:rPr lang="fi-FI" sz="1800" dirty="0" err="1"/>
              <a:t>with</a:t>
            </a:r>
            <a:r>
              <a:rPr lang="fi-FI" sz="1800" dirty="0"/>
              <a:t> LEADER/CLLD in </a:t>
            </a:r>
            <a:r>
              <a:rPr lang="fi-FI" sz="1800" dirty="0" err="1"/>
              <a:t>pre-accession</a:t>
            </a:r>
            <a:r>
              <a:rPr lang="fi-FI" sz="1800" dirty="0"/>
              <a:t> </a:t>
            </a:r>
            <a:r>
              <a:rPr lang="fi-FI" sz="1800" dirty="0" err="1"/>
              <a:t>countries</a:t>
            </a:r>
            <a:r>
              <a:rPr lang="fi-FI" sz="1800" dirty="0"/>
              <a:t> and </a:t>
            </a:r>
            <a:r>
              <a:rPr lang="fi-FI" sz="1800" dirty="0" err="1"/>
              <a:t>continues</a:t>
            </a:r>
            <a:r>
              <a:rPr lang="fi-FI" sz="1800" dirty="0"/>
              <a:t> </a:t>
            </a:r>
            <a:r>
              <a:rPr lang="fi-FI" sz="1800" dirty="0" err="1"/>
              <a:t>promoting</a:t>
            </a:r>
            <a:r>
              <a:rPr lang="fi-FI" sz="1800" dirty="0"/>
              <a:t> it</a:t>
            </a:r>
          </a:p>
          <a:p>
            <a:pPr>
              <a:buFontTx/>
              <a:buChar char="-"/>
            </a:pPr>
            <a:r>
              <a:rPr lang="fi-FI" sz="1800" dirty="0"/>
              <a:t>ERP </a:t>
            </a:r>
            <a:r>
              <a:rPr lang="fi-FI" sz="1800" dirty="0" err="1"/>
              <a:t>has</a:t>
            </a:r>
            <a:r>
              <a:rPr lang="fi-FI" sz="1800" dirty="0"/>
              <a:t> </a:t>
            </a:r>
            <a:r>
              <a:rPr lang="fi-FI" sz="1800" dirty="0" err="1"/>
              <a:t>supported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development</a:t>
            </a:r>
            <a:r>
              <a:rPr lang="fi-FI" sz="1800" dirty="0"/>
              <a:t> of LEADER/CLLD in </a:t>
            </a:r>
            <a:r>
              <a:rPr lang="fi-FI" sz="1800" dirty="0" err="1"/>
              <a:t>common</a:t>
            </a:r>
            <a:r>
              <a:rPr lang="fi-FI" sz="1800" dirty="0"/>
              <a:t> </a:t>
            </a:r>
            <a:r>
              <a:rPr lang="fi-FI" sz="1800" dirty="0" err="1"/>
              <a:t>advocacy</a:t>
            </a:r>
            <a:r>
              <a:rPr lang="fi-FI" sz="1800" dirty="0"/>
              <a:t> </a:t>
            </a:r>
            <a:r>
              <a:rPr lang="fi-FI" sz="1800" dirty="0" err="1"/>
              <a:t>efforts</a:t>
            </a:r>
            <a:r>
              <a:rPr lang="fi-FI" sz="1800" dirty="0"/>
              <a:t> and </a:t>
            </a:r>
            <a:r>
              <a:rPr lang="fi-FI" sz="1800" dirty="0" err="1"/>
              <a:t>will</a:t>
            </a:r>
            <a:r>
              <a:rPr lang="fi-FI" sz="1800" dirty="0"/>
              <a:t> </a:t>
            </a:r>
            <a:r>
              <a:rPr lang="fi-FI" sz="1800" dirty="0" err="1"/>
              <a:t>do</a:t>
            </a:r>
            <a:r>
              <a:rPr lang="fi-FI" sz="1800" dirty="0"/>
              <a:t> </a:t>
            </a:r>
            <a:r>
              <a:rPr lang="fi-FI" sz="1800" dirty="0" err="1"/>
              <a:t>so</a:t>
            </a:r>
            <a:r>
              <a:rPr lang="fi-FI" sz="1800" dirty="0"/>
              <a:t> in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future</a:t>
            </a:r>
            <a:endParaRPr lang="fi-FI" sz="1800" dirty="0"/>
          </a:p>
          <a:p>
            <a:pPr marL="0" indent="0">
              <a:buNone/>
            </a:pPr>
            <a:endParaRPr lang="fi-FI" sz="1400" dirty="0"/>
          </a:p>
          <a:p>
            <a:pPr>
              <a:buFontTx/>
              <a:buChar char="-"/>
            </a:pPr>
            <a:endParaRPr lang="fi-FI" sz="1400" dirty="0"/>
          </a:p>
          <a:p>
            <a:pPr>
              <a:buFontTx/>
              <a:buChar char="-"/>
            </a:pPr>
            <a:endParaRPr lang="fi-FI" sz="1400" dirty="0"/>
          </a:p>
          <a:p>
            <a:pPr>
              <a:buFontTx/>
              <a:buChar char="-"/>
            </a:pPr>
            <a:endParaRPr lang="fi-FI" sz="1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06" y="622852"/>
            <a:ext cx="5749026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9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Solutions: EU, ERP,LEADER/CLLD</a:t>
            </a:r>
          </a:p>
          <a:p>
            <a:pPr marL="0" indent="0">
              <a:buNone/>
            </a:pP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Getting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closer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to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</a:t>
            </a:r>
            <a:r>
              <a:rPr lang="fi-FI" sz="18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fi-FI" sz="1800" b="1" dirty="0" err="1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citizen</a:t>
            </a:r>
            <a:endParaRPr lang="fi-FI" sz="18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endParaRPr lang="fi-FI" sz="1800" b="1" dirty="0"/>
          </a:p>
          <a:p>
            <a:pPr marL="0" indent="0">
              <a:buNone/>
            </a:pPr>
            <a:r>
              <a:rPr lang="fi-FI" sz="1800" b="1" dirty="0" err="1"/>
              <a:t>Partnerships</a:t>
            </a:r>
            <a:r>
              <a:rPr lang="fi-FI" sz="1800" b="1" dirty="0"/>
              <a:t> and </a:t>
            </a:r>
            <a:r>
              <a:rPr lang="fi-FI" sz="1800" b="1" dirty="0" err="1"/>
              <a:t>participation</a:t>
            </a:r>
            <a:endParaRPr lang="fi-FI" sz="1800" b="1" dirty="0"/>
          </a:p>
          <a:p>
            <a:pPr marL="0" indent="0">
              <a:buNone/>
            </a:pPr>
            <a:r>
              <a:rPr lang="fi-FI" sz="1800" dirty="0"/>
              <a:t>-   ERP sees </a:t>
            </a:r>
            <a:r>
              <a:rPr lang="fi-FI" sz="1800" dirty="0" err="1"/>
              <a:t>clear</a:t>
            </a:r>
            <a:r>
              <a:rPr lang="fi-FI" sz="1800" dirty="0"/>
              <a:t> </a:t>
            </a:r>
            <a:r>
              <a:rPr lang="fi-FI" sz="1800" dirty="0" err="1"/>
              <a:t>advantages</a:t>
            </a:r>
            <a:r>
              <a:rPr lang="fi-FI" sz="1800" dirty="0"/>
              <a:t> in a </a:t>
            </a:r>
            <a:r>
              <a:rPr lang="fi-FI" sz="1800" dirty="0" err="1"/>
              <a:t>partnership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LEADER/CLLD-</a:t>
            </a:r>
            <a:r>
              <a:rPr lang="fi-FI" sz="1800" dirty="0" err="1"/>
              <a:t>actors</a:t>
            </a:r>
            <a:r>
              <a:rPr lang="fi-FI" sz="1800" dirty="0"/>
              <a:t> and </a:t>
            </a:r>
            <a:r>
              <a:rPr lang="fi-FI" sz="1800" dirty="0" err="1"/>
              <a:t>community</a:t>
            </a:r>
            <a:r>
              <a:rPr lang="fi-FI" sz="1800" dirty="0"/>
              <a:t> </a:t>
            </a:r>
            <a:r>
              <a:rPr lang="fi-FI" sz="1800" dirty="0" err="1"/>
              <a:t>actors</a:t>
            </a:r>
            <a:endParaRPr lang="fi-FI" sz="1800" dirty="0"/>
          </a:p>
          <a:p>
            <a:pPr>
              <a:buFontTx/>
              <a:buChar char="-"/>
            </a:pPr>
            <a:r>
              <a:rPr lang="fi-FI" sz="1800" dirty="0"/>
              <a:t>ERP sees </a:t>
            </a:r>
            <a:r>
              <a:rPr lang="fi-FI" sz="1800" dirty="0" err="1"/>
              <a:t>that</a:t>
            </a:r>
            <a:r>
              <a:rPr lang="fi-FI" sz="1800" dirty="0"/>
              <a:t> a </a:t>
            </a:r>
            <a:r>
              <a:rPr lang="fi-FI" sz="1800" dirty="0" err="1"/>
              <a:t>good</a:t>
            </a:r>
            <a:r>
              <a:rPr lang="fi-FI" sz="1800" dirty="0"/>
              <a:t> </a:t>
            </a:r>
            <a:r>
              <a:rPr lang="fi-FI" sz="1800" dirty="0" err="1"/>
              <a:t>coverage</a:t>
            </a:r>
            <a:r>
              <a:rPr lang="fi-FI" sz="1800" dirty="0"/>
              <a:t> of </a:t>
            </a:r>
            <a:r>
              <a:rPr lang="fi-FI" sz="1800" dirty="0" err="1"/>
              <a:t>rural</a:t>
            </a:r>
            <a:r>
              <a:rPr lang="fi-FI" sz="1800" dirty="0"/>
              <a:t> </a:t>
            </a:r>
            <a:r>
              <a:rPr lang="fi-FI" sz="1800" dirty="0" err="1"/>
              <a:t>citizen´s</a:t>
            </a:r>
            <a:r>
              <a:rPr lang="fi-FI" sz="1800" dirty="0"/>
              <a:t> </a:t>
            </a:r>
            <a:r>
              <a:rPr lang="fi-FI" sz="1800" dirty="0" err="1"/>
              <a:t>views</a:t>
            </a:r>
            <a:r>
              <a:rPr lang="fi-FI" sz="1800" dirty="0"/>
              <a:t>, </a:t>
            </a:r>
            <a:r>
              <a:rPr lang="fi-FI" sz="1800" dirty="0" err="1"/>
              <a:t>concerns</a:t>
            </a:r>
            <a:r>
              <a:rPr lang="fi-FI" sz="1800" dirty="0"/>
              <a:t> </a:t>
            </a:r>
            <a:r>
              <a:rPr lang="fi-FI" sz="1800" dirty="0" err="1"/>
              <a:t>may</a:t>
            </a:r>
            <a:r>
              <a:rPr lang="fi-FI" sz="1800" dirty="0"/>
              <a:t> </a:t>
            </a:r>
            <a:r>
              <a:rPr lang="fi-FI" sz="1800" dirty="0" err="1"/>
              <a:t>lead</a:t>
            </a:r>
            <a:r>
              <a:rPr lang="fi-FI" sz="1800" dirty="0"/>
              <a:t> to </a:t>
            </a:r>
            <a:r>
              <a:rPr lang="fi-FI" sz="1800" dirty="0" err="1"/>
              <a:t>potential</a:t>
            </a:r>
            <a:r>
              <a:rPr lang="fi-FI" sz="1800" dirty="0"/>
              <a:t> </a:t>
            </a:r>
            <a:r>
              <a:rPr lang="fi-FI" sz="1800" dirty="0" err="1"/>
              <a:t>policy</a:t>
            </a:r>
            <a:r>
              <a:rPr lang="fi-FI" sz="1800" dirty="0"/>
              <a:t> </a:t>
            </a:r>
            <a:r>
              <a:rPr lang="fi-FI" sz="1800" dirty="0" err="1"/>
              <a:t>suggestions</a:t>
            </a:r>
            <a:r>
              <a:rPr lang="fi-FI" sz="1800" dirty="0"/>
              <a:t> </a:t>
            </a:r>
            <a:r>
              <a:rPr lang="fi-FI" sz="1800" dirty="0" err="1"/>
              <a:t>or</a:t>
            </a:r>
            <a:r>
              <a:rPr lang="fi-FI" sz="1800" dirty="0"/>
              <a:t> </a:t>
            </a:r>
            <a:r>
              <a:rPr lang="fi-FI" sz="1800" dirty="0" err="1"/>
              <a:t>citizens</a:t>
            </a:r>
            <a:r>
              <a:rPr lang="fi-FI" sz="1800" dirty="0"/>
              <a:t> (</a:t>
            </a:r>
            <a:r>
              <a:rPr lang="fi-FI" sz="1800" dirty="0" err="1"/>
              <a:t>simplyfied</a:t>
            </a:r>
            <a:r>
              <a:rPr lang="fi-FI" sz="1800" dirty="0"/>
              <a:t>) </a:t>
            </a:r>
            <a:r>
              <a:rPr lang="fi-FI" sz="1800" dirty="0" err="1"/>
              <a:t>initiatives</a:t>
            </a:r>
            <a:r>
              <a:rPr lang="fi-FI" sz="1800" dirty="0"/>
              <a:t> </a:t>
            </a:r>
            <a:r>
              <a:rPr lang="fi-FI" sz="1800" dirty="0" err="1"/>
              <a:t>would</a:t>
            </a:r>
            <a:r>
              <a:rPr lang="fi-FI" sz="1800" dirty="0"/>
              <a:t> </a:t>
            </a:r>
            <a:r>
              <a:rPr lang="fi-FI" sz="1800" dirty="0" err="1"/>
              <a:t>come</a:t>
            </a:r>
            <a:r>
              <a:rPr lang="fi-FI" sz="1800" dirty="0"/>
              <a:t> </a:t>
            </a:r>
            <a:r>
              <a:rPr lang="fi-FI" sz="1800" dirty="0" err="1"/>
              <a:t>from</a:t>
            </a:r>
            <a:r>
              <a:rPr lang="fi-FI" sz="1800" dirty="0"/>
              <a:t> a </a:t>
            </a:r>
            <a:r>
              <a:rPr lang="fi-FI" sz="1800" dirty="0" err="1"/>
              <a:t>partnership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ERP </a:t>
            </a:r>
            <a:r>
              <a:rPr lang="fi-FI" sz="1800" dirty="0" err="1"/>
              <a:t>co-initiating</a:t>
            </a:r>
            <a:r>
              <a:rPr lang="fi-FI" sz="1800" dirty="0"/>
              <a:t> </a:t>
            </a:r>
            <a:r>
              <a:rPr lang="fi-FI" sz="1800" dirty="0" err="1"/>
              <a:t>bodies</a:t>
            </a:r>
            <a:r>
              <a:rPr lang="fi-FI" sz="1800" dirty="0"/>
              <a:t> (ELARD, ERCA, PREPARE) and EU </a:t>
            </a:r>
            <a:r>
              <a:rPr lang="fi-FI" sz="1800" dirty="0" err="1"/>
              <a:t>institutions</a:t>
            </a:r>
            <a:r>
              <a:rPr lang="fi-FI" sz="1800" dirty="0"/>
              <a:t>, </a:t>
            </a:r>
            <a:r>
              <a:rPr lang="fi-FI" sz="1800" dirty="0" err="1"/>
              <a:t>supported</a:t>
            </a:r>
            <a:r>
              <a:rPr lang="fi-FI" sz="1800" dirty="0"/>
              <a:t> </a:t>
            </a:r>
            <a:r>
              <a:rPr lang="fi-FI" sz="1800" dirty="0" err="1"/>
              <a:t>by</a:t>
            </a:r>
            <a:r>
              <a:rPr lang="fi-FI" sz="1800" dirty="0"/>
              <a:t> </a:t>
            </a:r>
            <a:r>
              <a:rPr lang="fi-FI" sz="1800" dirty="0" err="1"/>
              <a:t>research</a:t>
            </a:r>
            <a:r>
              <a:rPr lang="fi-FI" sz="1800" dirty="0"/>
              <a:t> and </a:t>
            </a:r>
            <a:r>
              <a:rPr lang="fi-FI" sz="1800" dirty="0" err="1"/>
              <a:t>digital</a:t>
            </a:r>
            <a:r>
              <a:rPr lang="fi-FI" sz="1800" dirty="0"/>
              <a:t> </a:t>
            </a:r>
            <a:r>
              <a:rPr lang="fi-FI" sz="1800" dirty="0" err="1"/>
              <a:t>platform</a:t>
            </a:r>
            <a:r>
              <a:rPr lang="fi-FI" sz="1800" dirty="0"/>
              <a:t> </a:t>
            </a:r>
            <a:r>
              <a:rPr lang="fi-FI" sz="1800" dirty="0" err="1"/>
              <a:t>facilities</a:t>
            </a:r>
            <a:r>
              <a:rPr lang="fi-FI" sz="1800" dirty="0"/>
              <a:t>. </a:t>
            </a:r>
            <a:r>
              <a:rPr lang="fi-FI" sz="1800" dirty="0" err="1"/>
              <a:t>This</a:t>
            </a:r>
            <a:r>
              <a:rPr lang="fi-FI" sz="1800" dirty="0"/>
              <a:t> </a:t>
            </a:r>
            <a:r>
              <a:rPr lang="fi-FI" sz="1800" dirty="0" err="1"/>
              <a:t>would</a:t>
            </a:r>
            <a:r>
              <a:rPr lang="fi-FI" sz="1800" dirty="0"/>
              <a:t> </a:t>
            </a:r>
            <a:r>
              <a:rPr lang="fi-FI" sz="1800" dirty="0" err="1"/>
              <a:t>be</a:t>
            </a:r>
            <a:r>
              <a:rPr lang="fi-FI" sz="1800" dirty="0"/>
              <a:t> a </a:t>
            </a:r>
            <a:r>
              <a:rPr lang="fi-FI" sz="1800" dirty="0" err="1"/>
              <a:t>two-way</a:t>
            </a:r>
            <a:r>
              <a:rPr lang="fi-FI" sz="1800" dirty="0"/>
              <a:t> </a:t>
            </a:r>
            <a:r>
              <a:rPr lang="fi-FI" sz="1800" dirty="0" err="1"/>
              <a:t>communication</a:t>
            </a:r>
            <a:r>
              <a:rPr lang="fi-FI" sz="1800" dirty="0"/>
              <a:t> </a:t>
            </a:r>
            <a:r>
              <a:rPr lang="fi-FI" sz="1800" dirty="0" err="1"/>
              <a:t>process</a:t>
            </a:r>
            <a:r>
              <a:rPr lang="fi-FI" sz="1800" dirty="0"/>
              <a:t>.</a:t>
            </a:r>
          </a:p>
          <a:p>
            <a:pPr>
              <a:buFontTx/>
              <a:buChar char="-"/>
            </a:pPr>
            <a:r>
              <a:rPr lang="fi-FI" sz="1800" dirty="0" err="1"/>
              <a:t>The</a:t>
            </a:r>
            <a:r>
              <a:rPr lang="fi-FI" sz="1800" dirty="0"/>
              <a:t> idea of an European Foundation </a:t>
            </a:r>
            <a:r>
              <a:rPr lang="fi-FI" sz="1800" dirty="0" err="1"/>
              <a:t>seems</a:t>
            </a:r>
            <a:r>
              <a:rPr lang="fi-FI" sz="1800" dirty="0"/>
              <a:t> </a:t>
            </a:r>
            <a:r>
              <a:rPr lang="fi-FI" sz="1800" dirty="0" err="1"/>
              <a:t>interesting</a:t>
            </a:r>
            <a:r>
              <a:rPr lang="fi-FI" sz="1800" dirty="0"/>
              <a:t> to </a:t>
            </a:r>
            <a:r>
              <a:rPr lang="fi-FI" sz="1800" dirty="0" err="1"/>
              <a:t>follow-up</a:t>
            </a:r>
            <a:endParaRPr lang="fi-FI" sz="1800" dirty="0"/>
          </a:p>
          <a:p>
            <a:pPr marL="0" indent="0">
              <a:buNone/>
            </a:pPr>
            <a:r>
              <a:rPr lang="fi-FI" sz="1800" b="1" dirty="0" err="1"/>
              <a:t>Financing</a:t>
            </a:r>
            <a:r>
              <a:rPr lang="fi-FI" sz="1800" b="1" dirty="0"/>
              <a:t> </a:t>
            </a:r>
            <a:r>
              <a:rPr lang="fi-FI" sz="1800" b="1" dirty="0" err="1"/>
              <a:t>tools</a:t>
            </a:r>
            <a:endParaRPr lang="fi-FI" sz="1800" b="1" dirty="0"/>
          </a:p>
          <a:p>
            <a:pPr marL="0" indent="0">
              <a:buNone/>
            </a:pPr>
            <a:r>
              <a:rPr lang="fi-FI" sz="1800" dirty="0"/>
              <a:t>-  ERP </a:t>
            </a:r>
            <a:r>
              <a:rPr lang="fi-FI" sz="1800" dirty="0" err="1"/>
              <a:t>welcomes</a:t>
            </a:r>
            <a:r>
              <a:rPr lang="fi-FI" sz="1800" dirty="0"/>
              <a:t> </a:t>
            </a:r>
            <a:r>
              <a:rPr lang="fi-FI" sz="1800" dirty="0" err="1"/>
              <a:t>easy</a:t>
            </a:r>
            <a:r>
              <a:rPr lang="fi-FI" sz="1800" dirty="0"/>
              <a:t> and </a:t>
            </a:r>
            <a:r>
              <a:rPr lang="fi-FI" sz="1800" dirty="0" err="1"/>
              <a:t>simplyfied</a:t>
            </a:r>
            <a:r>
              <a:rPr lang="fi-FI" sz="1800" dirty="0"/>
              <a:t> </a:t>
            </a:r>
            <a:r>
              <a:rPr lang="fi-FI" sz="1800" dirty="0" err="1"/>
              <a:t>financing</a:t>
            </a:r>
            <a:r>
              <a:rPr lang="fi-FI" sz="1800" dirty="0"/>
              <a:t> </a:t>
            </a:r>
            <a:r>
              <a:rPr lang="fi-FI" sz="1800" dirty="0" err="1"/>
              <a:t>tools</a:t>
            </a:r>
            <a:r>
              <a:rPr lang="fi-FI" sz="1800" dirty="0"/>
              <a:t> for </a:t>
            </a:r>
            <a:r>
              <a:rPr lang="fi-FI" sz="1800" dirty="0" err="1"/>
              <a:t>people</a:t>
            </a:r>
            <a:r>
              <a:rPr lang="fi-FI" sz="1800" dirty="0"/>
              <a:t> as </a:t>
            </a:r>
            <a:r>
              <a:rPr lang="fi-FI" sz="1800" dirty="0" err="1"/>
              <a:t>local</a:t>
            </a:r>
            <a:r>
              <a:rPr lang="fi-FI" sz="1800" dirty="0"/>
              <a:t> </a:t>
            </a:r>
            <a:r>
              <a:rPr lang="fi-FI" sz="1800" dirty="0" err="1"/>
              <a:t>developers</a:t>
            </a:r>
            <a:r>
              <a:rPr lang="fi-FI" sz="1800" dirty="0"/>
              <a:t> and for </a:t>
            </a:r>
            <a:r>
              <a:rPr lang="fi-FI" sz="1800" dirty="0" err="1"/>
              <a:t>close</a:t>
            </a:r>
            <a:r>
              <a:rPr lang="fi-FI" sz="1800" dirty="0"/>
              <a:t> to </a:t>
            </a:r>
            <a:r>
              <a:rPr lang="fi-FI" sz="1800" dirty="0" err="1"/>
              <a:t>day</a:t>
            </a:r>
            <a:r>
              <a:rPr lang="fi-FI" sz="1800" dirty="0"/>
              <a:t>-to-</a:t>
            </a:r>
            <a:r>
              <a:rPr lang="fi-FI" sz="1800" dirty="0" err="1"/>
              <a:t>day</a:t>
            </a:r>
            <a:r>
              <a:rPr lang="fi-FI" sz="1800" dirty="0"/>
              <a:t> </a:t>
            </a:r>
            <a:r>
              <a:rPr lang="fi-FI" sz="1800" dirty="0" err="1"/>
              <a:t>concerns</a:t>
            </a:r>
            <a:r>
              <a:rPr lang="fi-FI" sz="1800" dirty="0"/>
              <a:t> (</a:t>
            </a:r>
            <a:r>
              <a:rPr lang="fi-FI" sz="1800" dirty="0" err="1"/>
              <a:t>community</a:t>
            </a:r>
            <a:r>
              <a:rPr lang="fi-FI" sz="1800" dirty="0"/>
              <a:t> infrastructure,wifi4U, </a:t>
            </a:r>
            <a:r>
              <a:rPr lang="fi-FI" sz="1800" dirty="0" err="1"/>
              <a:t>local</a:t>
            </a:r>
            <a:r>
              <a:rPr lang="fi-FI" sz="1800" dirty="0"/>
              <a:t> </a:t>
            </a:r>
            <a:r>
              <a:rPr lang="fi-FI" sz="1800" dirty="0" err="1"/>
              <a:t>environmental</a:t>
            </a:r>
            <a:r>
              <a:rPr lang="fi-FI" sz="1800" dirty="0"/>
              <a:t> </a:t>
            </a:r>
            <a:r>
              <a:rPr lang="fi-FI" sz="1800" dirty="0" err="1"/>
              <a:t>issues</a:t>
            </a:r>
            <a:r>
              <a:rPr lang="fi-FI" sz="1800" dirty="0"/>
              <a:t>). </a:t>
            </a:r>
          </a:p>
          <a:p>
            <a:pPr>
              <a:buFontTx/>
              <a:buChar char="-"/>
            </a:pPr>
            <a:r>
              <a:rPr lang="fi-FI" sz="1800" dirty="0"/>
              <a:t>ERP </a:t>
            </a:r>
            <a:r>
              <a:rPr lang="fi-FI" sz="1800" dirty="0" err="1"/>
              <a:t>welcomes</a:t>
            </a:r>
            <a:r>
              <a:rPr lang="fi-FI" sz="1800" dirty="0"/>
              <a:t> </a:t>
            </a:r>
            <a:r>
              <a:rPr lang="fi-FI" sz="1800" dirty="0" err="1"/>
              <a:t>the</a:t>
            </a:r>
            <a:r>
              <a:rPr lang="fi-FI" sz="1800" dirty="0"/>
              <a:t> </a:t>
            </a:r>
            <a:r>
              <a:rPr lang="fi-FI" sz="1800" dirty="0" err="1"/>
              <a:t>new</a:t>
            </a:r>
            <a:r>
              <a:rPr lang="fi-FI" sz="1800" dirty="0"/>
              <a:t> ERASMUS </a:t>
            </a:r>
            <a:r>
              <a:rPr lang="fi-FI" sz="1800" dirty="0" err="1"/>
              <a:t>ideas</a:t>
            </a:r>
            <a:r>
              <a:rPr lang="fi-FI" sz="1800" dirty="0"/>
              <a:t> on </a:t>
            </a:r>
            <a:r>
              <a:rPr lang="fi-FI" sz="1800" dirty="0" err="1"/>
              <a:t>funding</a:t>
            </a:r>
            <a:r>
              <a:rPr lang="fi-FI" sz="1800" dirty="0"/>
              <a:t> </a:t>
            </a:r>
            <a:r>
              <a:rPr lang="fi-FI" sz="1800" dirty="0" err="1"/>
              <a:t>permitting</a:t>
            </a:r>
            <a:r>
              <a:rPr lang="fi-FI" sz="1800" dirty="0"/>
              <a:t> </a:t>
            </a:r>
            <a:r>
              <a:rPr lang="fi-FI" sz="1800" dirty="0" err="1"/>
              <a:t>exchanges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</a:t>
            </a:r>
            <a:r>
              <a:rPr lang="fi-FI" sz="1800" dirty="0" err="1"/>
              <a:t>community</a:t>
            </a:r>
            <a:r>
              <a:rPr lang="fi-FI" sz="1800" dirty="0"/>
              <a:t> </a:t>
            </a:r>
            <a:r>
              <a:rPr lang="fi-FI" sz="1800" dirty="0" err="1"/>
              <a:t>actors</a:t>
            </a:r>
            <a:r>
              <a:rPr lang="fi-FI" sz="1800" dirty="0"/>
              <a:t> as </a:t>
            </a:r>
            <a:r>
              <a:rPr lang="fi-FI" sz="1800" dirty="0" err="1"/>
              <a:t>well</a:t>
            </a:r>
            <a:r>
              <a:rPr lang="fi-FI" sz="1800" dirty="0"/>
              <a:t>.</a:t>
            </a:r>
          </a:p>
          <a:p>
            <a:pPr marL="0" indent="0">
              <a:buNone/>
            </a:pPr>
            <a:endParaRPr lang="fi-FI" sz="1800" b="1" dirty="0"/>
          </a:p>
          <a:p>
            <a:pPr marL="0" indent="0">
              <a:buNone/>
            </a:pPr>
            <a:r>
              <a:rPr lang="fi-FI" sz="1800" dirty="0"/>
              <a:t> </a:t>
            </a:r>
          </a:p>
          <a:p>
            <a:pPr>
              <a:buFontTx/>
              <a:buChar char="-"/>
            </a:pPr>
            <a:endParaRPr lang="fi-FI" sz="1400" dirty="0"/>
          </a:p>
          <a:p>
            <a:pPr>
              <a:buFontTx/>
              <a:buChar char="-"/>
            </a:pPr>
            <a:endParaRPr lang="fi-FI" sz="1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06" y="622852"/>
            <a:ext cx="5749026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2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8814</TotalTime>
  <Words>1042</Words>
  <Application>Microsoft Office PowerPoint</Application>
  <PresentationFormat>Laajakuva</PresentationFormat>
  <Paragraphs>99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Office-teema</vt:lpstr>
      <vt:lpstr>Closer to the rural citizen</vt:lpstr>
      <vt:lpstr>PowerPoint-esitys</vt:lpstr>
      <vt:lpstr>PowerPoint-esitys</vt:lpstr>
      <vt:lpstr>PowerPoint-esitys</vt:lpstr>
      <vt:lpstr>Solutions: EU, ERP, LEADER/CLLD</vt:lpstr>
      <vt:lpstr>Solutions: EU, ERP, LEADER/CLLD</vt:lpstr>
      <vt:lpstr>Solutions: EU, ERP, LEADER/CLLD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Closer to the rural citizen</dc:title>
  <dc:creator>Smedslund</dc:creator>
  <cp:lastModifiedBy>Smedslund</cp:lastModifiedBy>
  <cp:revision>39</cp:revision>
  <dcterms:created xsi:type="dcterms:W3CDTF">2018-09-17T20:28:29Z</dcterms:created>
  <dcterms:modified xsi:type="dcterms:W3CDTF">2018-12-14T10:13:36Z</dcterms:modified>
</cp:coreProperties>
</file>